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1"/>
  </p:notesMasterIdLst>
  <p:handoutMasterIdLst>
    <p:handoutMasterId r:id="rId12"/>
  </p:handoutMasterIdLst>
  <p:sldIdLst>
    <p:sldId id="282" r:id="rId6"/>
    <p:sldId id="280" r:id="rId7"/>
    <p:sldId id="283" r:id="rId8"/>
    <p:sldId id="284" r:id="rId9"/>
    <p:sldId id="281" r:id="rId10"/>
  </p:sldIdLst>
  <p:sldSz cx="9144000" cy="6858000" type="screen4x3"/>
  <p:notesSz cx="7104063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0F34"/>
    <a:srgbClr val="D31145"/>
    <a:srgbClr val="C41E3A"/>
    <a:srgbClr val="CC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875" autoAdjust="0"/>
    <p:restoredTop sz="65838" autoAdjust="0"/>
  </p:normalViewPr>
  <p:slideViewPr>
    <p:cSldViewPr snapToGrid="0">
      <p:cViewPr varScale="1">
        <p:scale>
          <a:sx n="45" d="100"/>
          <a:sy n="45" d="100"/>
        </p:scale>
        <p:origin x="12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9C371E-F8A1-474C-8581-749683C57E07}" type="doc">
      <dgm:prSet loTypeId="urn:microsoft.com/office/officeart/2005/8/layout/cycle4" loCatId="relationship" qsTypeId="urn:microsoft.com/office/officeart/2005/8/quickstyle/simple5" qsCatId="simple" csTypeId="urn:microsoft.com/office/officeart/2005/8/colors/accent2_5" csCatId="accent2" phldr="1"/>
      <dgm:spPr/>
      <dgm:t>
        <a:bodyPr/>
        <a:lstStyle/>
        <a:p>
          <a:endParaRPr lang="en-GB"/>
        </a:p>
      </dgm:t>
    </dgm:pt>
    <dgm:pt modelId="{BAE48769-D032-472A-A601-DFDD6BCD7140}">
      <dgm:prSet phldrT="[Text]"/>
      <dgm:spPr/>
      <dgm:t>
        <a:bodyPr/>
        <a:lstStyle/>
        <a:p>
          <a:r>
            <a:rPr lang="en-GB" dirty="0" smtClean="0"/>
            <a:t>Patient level</a:t>
          </a:r>
          <a:endParaRPr lang="en-GB" dirty="0"/>
        </a:p>
      </dgm:t>
    </dgm:pt>
    <dgm:pt modelId="{8E0E914B-C514-4B04-B935-83302261B5A0}" type="parTrans" cxnId="{D0B556B0-1BCE-464E-AD10-F01F0C175D1C}">
      <dgm:prSet/>
      <dgm:spPr/>
      <dgm:t>
        <a:bodyPr/>
        <a:lstStyle/>
        <a:p>
          <a:endParaRPr lang="en-GB"/>
        </a:p>
      </dgm:t>
    </dgm:pt>
    <dgm:pt modelId="{ABA16BC0-C089-4601-98C5-82E0D7B9CF74}" type="sibTrans" cxnId="{D0B556B0-1BCE-464E-AD10-F01F0C175D1C}">
      <dgm:prSet/>
      <dgm:spPr/>
      <dgm:t>
        <a:bodyPr/>
        <a:lstStyle/>
        <a:p>
          <a:endParaRPr lang="en-GB"/>
        </a:p>
      </dgm:t>
    </dgm:pt>
    <dgm:pt modelId="{BB89B7DF-D3E7-4FC2-B161-B9306E636886}">
      <dgm:prSet phldrT="[Text]"/>
      <dgm:spPr>
        <a:solidFill>
          <a:srgbClr val="00B050"/>
        </a:solidFill>
      </dgm:spPr>
      <dgm:t>
        <a:bodyPr/>
        <a:lstStyle/>
        <a:p>
          <a:r>
            <a:rPr lang="en-GB" dirty="0" smtClean="0"/>
            <a:t>Clinician level</a:t>
          </a:r>
          <a:endParaRPr lang="en-GB" dirty="0"/>
        </a:p>
      </dgm:t>
    </dgm:pt>
    <dgm:pt modelId="{7D87F08A-E942-4D06-AD62-A5751D39B54D}" type="parTrans" cxnId="{B5A9A89E-D9CE-4C47-9890-708167FEF6C1}">
      <dgm:prSet/>
      <dgm:spPr/>
      <dgm:t>
        <a:bodyPr/>
        <a:lstStyle/>
        <a:p>
          <a:endParaRPr lang="en-GB"/>
        </a:p>
      </dgm:t>
    </dgm:pt>
    <dgm:pt modelId="{CADF0D62-B2E2-4552-A768-AC435CE12994}" type="sibTrans" cxnId="{B5A9A89E-D9CE-4C47-9890-708167FEF6C1}">
      <dgm:prSet/>
      <dgm:spPr/>
      <dgm:t>
        <a:bodyPr/>
        <a:lstStyle/>
        <a:p>
          <a:endParaRPr lang="en-GB"/>
        </a:p>
      </dgm:t>
    </dgm:pt>
    <dgm:pt modelId="{DDA9C783-02F5-464B-91F7-9F6DDEAA2B37}">
      <dgm:prSet phldrT="[Text]" custT="1"/>
      <dgm:spPr/>
      <dgm:t>
        <a:bodyPr/>
        <a:lstStyle/>
        <a:p>
          <a:r>
            <a:rPr lang="en-GB" sz="1000" dirty="0" smtClean="0"/>
            <a:t>Caseloads, Targets, Staffing</a:t>
          </a:r>
          <a:endParaRPr lang="en-GB" sz="1000" dirty="0"/>
        </a:p>
      </dgm:t>
    </dgm:pt>
    <dgm:pt modelId="{D29B2AA4-A1DD-4A2D-AD4A-0ED8A20CB26B}" type="parTrans" cxnId="{FBE00726-9B80-4A5A-9554-71208C3A0B14}">
      <dgm:prSet/>
      <dgm:spPr/>
      <dgm:t>
        <a:bodyPr/>
        <a:lstStyle/>
        <a:p>
          <a:endParaRPr lang="en-GB"/>
        </a:p>
      </dgm:t>
    </dgm:pt>
    <dgm:pt modelId="{92DB4E40-6CDB-46B7-9D64-4F690793CDA6}" type="sibTrans" cxnId="{FBE00726-9B80-4A5A-9554-71208C3A0B14}">
      <dgm:prSet/>
      <dgm:spPr/>
      <dgm:t>
        <a:bodyPr/>
        <a:lstStyle/>
        <a:p>
          <a:endParaRPr lang="en-GB"/>
        </a:p>
      </dgm:t>
    </dgm:pt>
    <dgm:pt modelId="{859BFC1B-51C4-48E3-8C5D-94E7BAB073C7}">
      <dgm:prSet phldrT="[Text]"/>
      <dgm:spPr>
        <a:solidFill>
          <a:srgbClr val="7030A0"/>
        </a:solidFill>
      </dgm:spPr>
      <dgm:t>
        <a:bodyPr/>
        <a:lstStyle/>
        <a:p>
          <a:r>
            <a:rPr lang="en-GB" dirty="0" smtClean="0"/>
            <a:t>Structural level</a:t>
          </a:r>
          <a:endParaRPr lang="en-GB" dirty="0"/>
        </a:p>
      </dgm:t>
    </dgm:pt>
    <dgm:pt modelId="{901AD2F4-F3E7-43BF-8282-7CC68149849D}" type="parTrans" cxnId="{B82FD82A-0CC4-4F04-85A4-CC71C4A899AA}">
      <dgm:prSet/>
      <dgm:spPr/>
      <dgm:t>
        <a:bodyPr/>
        <a:lstStyle/>
        <a:p>
          <a:endParaRPr lang="en-GB"/>
        </a:p>
      </dgm:t>
    </dgm:pt>
    <dgm:pt modelId="{C0C4AA0D-8969-404C-AF82-9DBDFD414718}" type="sibTrans" cxnId="{B82FD82A-0CC4-4F04-85A4-CC71C4A899AA}">
      <dgm:prSet/>
      <dgm:spPr/>
      <dgm:t>
        <a:bodyPr/>
        <a:lstStyle/>
        <a:p>
          <a:endParaRPr lang="en-GB"/>
        </a:p>
      </dgm:t>
    </dgm:pt>
    <dgm:pt modelId="{9FE2B7A8-D0F3-4ED8-B496-C887AD1FEF64}">
      <dgm:prSet phldrT="[Text]"/>
      <dgm:spPr>
        <a:solidFill>
          <a:srgbClr val="FF0000"/>
        </a:solidFill>
      </dgm:spPr>
      <dgm:t>
        <a:bodyPr/>
        <a:lstStyle/>
        <a:p>
          <a:r>
            <a:rPr lang="en-GB" dirty="0" smtClean="0"/>
            <a:t>Service level</a:t>
          </a:r>
          <a:endParaRPr lang="en-GB" dirty="0"/>
        </a:p>
      </dgm:t>
    </dgm:pt>
    <dgm:pt modelId="{FC089C87-68DE-49A5-A8CD-96C7ECFC5FF9}" type="parTrans" cxnId="{9674B91E-A894-4DAA-8760-20EA6BA52948}">
      <dgm:prSet/>
      <dgm:spPr/>
      <dgm:t>
        <a:bodyPr/>
        <a:lstStyle/>
        <a:p>
          <a:endParaRPr lang="en-GB"/>
        </a:p>
      </dgm:t>
    </dgm:pt>
    <dgm:pt modelId="{3194EF6C-E32B-4CB6-A97B-843AFA4B73D1}" type="sibTrans" cxnId="{9674B91E-A894-4DAA-8760-20EA6BA52948}">
      <dgm:prSet/>
      <dgm:spPr/>
      <dgm:t>
        <a:bodyPr/>
        <a:lstStyle/>
        <a:p>
          <a:endParaRPr lang="en-GB"/>
        </a:p>
      </dgm:t>
    </dgm:pt>
    <dgm:pt modelId="{40D3912B-26C9-4D3A-9E51-FA62F5D05EA6}">
      <dgm:prSet phldrT="[Text]" custT="1"/>
      <dgm:spPr/>
      <dgm:t>
        <a:bodyPr/>
        <a:lstStyle/>
        <a:p>
          <a:r>
            <a:rPr lang="en-GB" sz="1100" dirty="0" smtClean="0"/>
            <a:t>Optional (‘Opt-in’) intervention</a:t>
          </a:r>
          <a:endParaRPr lang="en-GB" sz="1100" dirty="0"/>
        </a:p>
      </dgm:t>
    </dgm:pt>
    <dgm:pt modelId="{260E5A3F-D147-4CBF-A6D3-3E4E2F4DF232}" type="parTrans" cxnId="{862ED1A1-DB84-46E5-B847-A21403EC299B}">
      <dgm:prSet/>
      <dgm:spPr/>
      <dgm:t>
        <a:bodyPr/>
        <a:lstStyle/>
        <a:p>
          <a:endParaRPr lang="en-GB"/>
        </a:p>
      </dgm:t>
    </dgm:pt>
    <dgm:pt modelId="{5761AD57-1078-4A35-96B9-144B6FB97C4C}" type="sibTrans" cxnId="{862ED1A1-DB84-46E5-B847-A21403EC299B}">
      <dgm:prSet/>
      <dgm:spPr/>
      <dgm:t>
        <a:bodyPr/>
        <a:lstStyle/>
        <a:p>
          <a:endParaRPr lang="en-GB"/>
        </a:p>
      </dgm:t>
    </dgm:pt>
    <dgm:pt modelId="{1FA67AE7-F47A-4BE8-9E0B-FC1BCC9F1D92}">
      <dgm:prSet phldrT="[Text]" custT="1"/>
      <dgm:spPr/>
      <dgm:t>
        <a:bodyPr/>
        <a:lstStyle/>
        <a:p>
          <a:r>
            <a:rPr lang="en-GB" sz="1100" dirty="0" smtClean="0"/>
            <a:t>Accessibility/acceptability</a:t>
          </a:r>
          <a:endParaRPr lang="en-GB" sz="1100" dirty="0"/>
        </a:p>
      </dgm:t>
    </dgm:pt>
    <dgm:pt modelId="{9638F67D-39AB-424E-A1D2-CCB370F1FC8A}" type="parTrans" cxnId="{543E6DA8-7C10-4DC8-A78D-200702D8A3AA}">
      <dgm:prSet/>
      <dgm:spPr/>
      <dgm:t>
        <a:bodyPr/>
        <a:lstStyle/>
        <a:p>
          <a:endParaRPr lang="en-GB"/>
        </a:p>
      </dgm:t>
    </dgm:pt>
    <dgm:pt modelId="{1F14B186-BBF5-4AB6-BE2F-D0A918FDB768}" type="sibTrans" cxnId="{543E6DA8-7C10-4DC8-A78D-200702D8A3AA}">
      <dgm:prSet/>
      <dgm:spPr/>
      <dgm:t>
        <a:bodyPr/>
        <a:lstStyle/>
        <a:p>
          <a:endParaRPr lang="en-GB"/>
        </a:p>
      </dgm:t>
    </dgm:pt>
    <dgm:pt modelId="{DC3A3D89-B9A2-422B-9599-05CD2E12238D}">
      <dgm:prSet phldrT="[Text]" custT="1"/>
      <dgm:spPr/>
      <dgm:t>
        <a:bodyPr/>
        <a:lstStyle/>
        <a:p>
          <a:r>
            <a:rPr lang="en-GB" sz="1100" dirty="0" smtClean="0"/>
            <a:t>Assessment &amp; signposting</a:t>
          </a:r>
          <a:endParaRPr lang="en-GB" sz="1100" dirty="0"/>
        </a:p>
      </dgm:t>
    </dgm:pt>
    <dgm:pt modelId="{3FEF3CA1-52FE-4CE6-9E49-98AD788D12B3}" type="parTrans" cxnId="{D76DC20B-5990-442B-8DE4-A0AA12C708CD}">
      <dgm:prSet/>
      <dgm:spPr/>
      <dgm:t>
        <a:bodyPr/>
        <a:lstStyle/>
        <a:p>
          <a:endParaRPr lang="en-GB"/>
        </a:p>
      </dgm:t>
    </dgm:pt>
    <dgm:pt modelId="{4DD60D10-AA11-4CF4-AAFB-DB8D1C278C0C}" type="sibTrans" cxnId="{D76DC20B-5990-442B-8DE4-A0AA12C708CD}">
      <dgm:prSet/>
      <dgm:spPr/>
      <dgm:t>
        <a:bodyPr/>
        <a:lstStyle/>
        <a:p>
          <a:endParaRPr lang="en-GB"/>
        </a:p>
      </dgm:t>
    </dgm:pt>
    <dgm:pt modelId="{3A5130CF-3D78-4735-8094-E4A4604FE7BA}">
      <dgm:prSet phldrT="[Text]"/>
      <dgm:spPr/>
      <dgm:t>
        <a:bodyPr/>
        <a:lstStyle/>
        <a:p>
          <a:r>
            <a:rPr lang="en-GB" dirty="0" smtClean="0"/>
            <a:t>Child protection agenda</a:t>
          </a:r>
          <a:endParaRPr lang="en-GB" dirty="0"/>
        </a:p>
      </dgm:t>
    </dgm:pt>
    <dgm:pt modelId="{ACB60517-0A48-492C-9913-93667D5EC7ED}" type="parTrans" cxnId="{DB8AFC11-93BB-451F-98FC-28253B32451C}">
      <dgm:prSet/>
      <dgm:spPr/>
      <dgm:t>
        <a:bodyPr/>
        <a:lstStyle/>
        <a:p>
          <a:endParaRPr lang="en-GB"/>
        </a:p>
      </dgm:t>
    </dgm:pt>
    <dgm:pt modelId="{69826FAE-4E79-4260-96E1-7792D20AA72E}" type="sibTrans" cxnId="{DB8AFC11-93BB-451F-98FC-28253B32451C}">
      <dgm:prSet/>
      <dgm:spPr/>
      <dgm:t>
        <a:bodyPr/>
        <a:lstStyle/>
        <a:p>
          <a:endParaRPr lang="en-GB"/>
        </a:p>
      </dgm:t>
    </dgm:pt>
    <dgm:pt modelId="{D96BF73A-4FA2-4209-B201-BA9448DD2105}">
      <dgm:prSet phldrT="[Text]" custT="1"/>
      <dgm:spPr/>
      <dgm:t>
        <a:bodyPr/>
        <a:lstStyle/>
        <a:p>
          <a:r>
            <a:rPr lang="en-GB" sz="1100" dirty="0" smtClean="0"/>
            <a:t>Resistance to drug testing</a:t>
          </a:r>
          <a:endParaRPr lang="en-GB" sz="1100" dirty="0"/>
        </a:p>
      </dgm:t>
    </dgm:pt>
    <dgm:pt modelId="{B73C6412-2EFD-4E45-9859-4D994C040F53}" type="parTrans" cxnId="{C75A2763-D7A7-4997-BB6B-9C600343202A}">
      <dgm:prSet/>
      <dgm:spPr/>
      <dgm:t>
        <a:bodyPr/>
        <a:lstStyle/>
        <a:p>
          <a:endParaRPr lang="en-GB"/>
        </a:p>
      </dgm:t>
    </dgm:pt>
    <dgm:pt modelId="{F5F3A17B-93DB-4DD9-B7C7-355513EBA6AF}" type="sibTrans" cxnId="{C75A2763-D7A7-4997-BB6B-9C600343202A}">
      <dgm:prSet/>
      <dgm:spPr/>
      <dgm:t>
        <a:bodyPr/>
        <a:lstStyle/>
        <a:p>
          <a:endParaRPr lang="en-GB"/>
        </a:p>
      </dgm:t>
    </dgm:pt>
    <dgm:pt modelId="{7139976C-C086-490A-9D59-E7E35B54F002}">
      <dgm:prSet phldrT="[Text]" custT="1"/>
      <dgm:spPr/>
      <dgm:t>
        <a:bodyPr/>
        <a:lstStyle/>
        <a:p>
          <a:r>
            <a:rPr lang="en-GB" sz="1000" dirty="0" smtClean="0"/>
            <a:t>Confidence/knowledge</a:t>
          </a:r>
          <a:endParaRPr lang="en-GB" sz="1000" dirty="0"/>
        </a:p>
      </dgm:t>
    </dgm:pt>
    <dgm:pt modelId="{FA97F2B8-4692-421F-B676-AB69261230B2}" type="parTrans" cxnId="{ABA6B5BA-E81E-47A7-A39B-FA0F4AA0A088}">
      <dgm:prSet/>
      <dgm:spPr/>
      <dgm:t>
        <a:bodyPr/>
        <a:lstStyle/>
        <a:p>
          <a:endParaRPr lang="en-GB"/>
        </a:p>
      </dgm:t>
    </dgm:pt>
    <dgm:pt modelId="{A1AF66DE-3FBF-4BB8-AA45-5F26D65822D4}" type="sibTrans" cxnId="{ABA6B5BA-E81E-47A7-A39B-FA0F4AA0A088}">
      <dgm:prSet/>
      <dgm:spPr/>
      <dgm:t>
        <a:bodyPr/>
        <a:lstStyle/>
        <a:p>
          <a:endParaRPr lang="en-GB"/>
        </a:p>
      </dgm:t>
    </dgm:pt>
    <dgm:pt modelId="{E945BA7F-04C4-4B60-ABC8-C8FB26AB6761}">
      <dgm:prSet phldrT="[Text]" custT="1"/>
      <dgm:spPr/>
      <dgm:t>
        <a:bodyPr/>
        <a:lstStyle/>
        <a:p>
          <a:r>
            <a:rPr lang="en-GB" sz="1000" dirty="0" smtClean="0"/>
            <a:t>Gatekeeping</a:t>
          </a:r>
          <a:endParaRPr lang="en-GB" sz="1000" dirty="0"/>
        </a:p>
      </dgm:t>
    </dgm:pt>
    <dgm:pt modelId="{D3F0CE9D-25D9-4D42-8D92-7EA3FF9ADC3C}" type="parTrans" cxnId="{DC223FFE-8EF1-4B91-90A3-B45FE9316A3E}">
      <dgm:prSet/>
      <dgm:spPr/>
      <dgm:t>
        <a:bodyPr/>
        <a:lstStyle/>
        <a:p>
          <a:endParaRPr lang="en-GB"/>
        </a:p>
      </dgm:t>
    </dgm:pt>
    <dgm:pt modelId="{5A92FEEF-69AB-4300-9E59-C88AE9AD9E28}" type="sibTrans" cxnId="{DC223FFE-8EF1-4B91-90A3-B45FE9316A3E}">
      <dgm:prSet/>
      <dgm:spPr/>
      <dgm:t>
        <a:bodyPr/>
        <a:lstStyle/>
        <a:p>
          <a:endParaRPr lang="en-GB"/>
        </a:p>
      </dgm:t>
    </dgm:pt>
    <dgm:pt modelId="{72D5C6B9-C6E0-4750-B8A9-F763B30B36E6}">
      <dgm:prSet phldrT="[Text]" custT="1"/>
      <dgm:spPr/>
      <dgm:t>
        <a:bodyPr/>
        <a:lstStyle/>
        <a:p>
          <a:r>
            <a:rPr lang="en-GB" sz="1100" dirty="0" smtClean="0"/>
            <a:t>‘Fit’ with model of care and other intervention approaches</a:t>
          </a:r>
          <a:endParaRPr lang="en-GB" sz="1100" dirty="0"/>
        </a:p>
      </dgm:t>
    </dgm:pt>
    <dgm:pt modelId="{B7665A8C-6324-44AD-90C0-EF002F279D64}" type="parTrans" cxnId="{D489BF29-9AA7-4EF9-883A-56C39F07866F}">
      <dgm:prSet/>
      <dgm:spPr/>
      <dgm:t>
        <a:bodyPr/>
        <a:lstStyle/>
        <a:p>
          <a:endParaRPr lang="en-GB"/>
        </a:p>
      </dgm:t>
    </dgm:pt>
    <dgm:pt modelId="{01976149-942B-4DB2-B207-47CA54AF177A}" type="sibTrans" cxnId="{D489BF29-9AA7-4EF9-883A-56C39F07866F}">
      <dgm:prSet/>
      <dgm:spPr/>
      <dgm:t>
        <a:bodyPr/>
        <a:lstStyle/>
        <a:p>
          <a:endParaRPr lang="en-GB"/>
        </a:p>
      </dgm:t>
    </dgm:pt>
    <dgm:pt modelId="{9F9BFC19-B731-4C55-8882-83C52AB5B76F}">
      <dgm:prSet phldrT="[Text]" custT="1"/>
      <dgm:spPr/>
      <dgm:t>
        <a:bodyPr/>
        <a:lstStyle/>
        <a:p>
          <a:r>
            <a:rPr lang="en-GB" sz="1100" dirty="0" smtClean="0"/>
            <a:t>Child Care, Transport, Money, Time</a:t>
          </a:r>
          <a:endParaRPr lang="en-GB" sz="1100" dirty="0"/>
        </a:p>
      </dgm:t>
    </dgm:pt>
    <dgm:pt modelId="{8DE01F8F-8313-4FDA-9D87-A71D326B8BA1}" type="parTrans" cxnId="{712E0C48-F8BC-4558-BC9D-49470DB75015}">
      <dgm:prSet/>
      <dgm:spPr/>
      <dgm:t>
        <a:bodyPr/>
        <a:lstStyle/>
        <a:p>
          <a:endParaRPr lang="en-US"/>
        </a:p>
      </dgm:t>
    </dgm:pt>
    <dgm:pt modelId="{2029FD10-2EEC-4C9C-A09D-5FE914AB202D}" type="sibTrans" cxnId="{712E0C48-F8BC-4558-BC9D-49470DB75015}">
      <dgm:prSet/>
      <dgm:spPr/>
      <dgm:t>
        <a:bodyPr/>
        <a:lstStyle/>
        <a:p>
          <a:endParaRPr lang="en-US"/>
        </a:p>
      </dgm:t>
    </dgm:pt>
    <dgm:pt modelId="{F82AEB8F-22BD-459C-BC16-C5DDDD04376F}">
      <dgm:prSet phldrT="[Text]"/>
      <dgm:spPr/>
      <dgm:t>
        <a:bodyPr/>
        <a:lstStyle/>
        <a:p>
          <a:r>
            <a:rPr lang="en-GB" dirty="0" smtClean="0"/>
            <a:t>Cultural ‘fit’</a:t>
          </a:r>
          <a:endParaRPr lang="en-GB" dirty="0"/>
        </a:p>
      </dgm:t>
    </dgm:pt>
    <dgm:pt modelId="{C78068B9-E54E-4F91-A13D-AB8C975EE4FC}" type="parTrans" cxnId="{E2378D39-6AC7-4EBD-8B49-8F2A3BF8EA09}">
      <dgm:prSet/>
      <dgm:spPr/>
      <dgm:t>
        <a:bodyPr/>
        <a:lstStyle/>
        <a:p>
          <a:endParaRPr lang="en-US"/>
        </a:p>
      </dgm:t>
    </dgm:pt>
    <dgm:pt modelId="{320489B2-5DF1-4E53-A553-4CE41614A279}" type="sibTrans" cxnId="{E2378D39-6AC7-4EBD-8B49-8F2A3BF8EA09}">
      <dgm:prSet/>
      <dgm:spPr/>
      <dgm:t>
        <a:bodyPr/>
        <a:lstStyle/>
        <a:p>
          <a:endParaRPr lang="en-US"/>
        </a:p>
      </dgm:t>
    </dgm:pt>
    <dgm:pt modelId="{276AC680-239C-4E08-9D18-A6B71C4E8B90}">
      <dgm:prSet phldrT="[Text]" custT="1"/>
      <dgm:spPr/>
      <dgm:t>
        <a:bodyPr/>
        <a:lstStyle/>
        <a:p>
          <a:r>
            <a:rPr lang="en-GB" sz="1100" dirty="0" smtClean="0"/>
            <a:t>Operational issues to overcome</a:t>
          </a:r>
          <a:endParaRPr lang="en-GB" sz="1100" dirty="0"/>
        </a:p>
      </dgm:t>
    </dgm:pt>
    <dgm:pt modelId="{9A69F4F7-80E5-48E1-BC22-4C5DA3AC1C54}" type="parTrans" cxnId="{301D751A-3727-473E-B1D6-F5B8711F9B57}">
      <dgm:prSet/>
      <dgm:spPr/>
      <dgm:t>
        <a:bodyPr/>
        <a:lstStyle/>
        <a:p>
          <a:endParaRPr lang="en-US"/>
        </a:p>
      </dgm:t>
    </dgm:pt>
    <dgm:pt modelId="{33643A4B-27CB-4430-A8DC-E1B730CAF797}" type="sibTrans" cxnId="{301D751A-3727-473E-B1D6-F5B8711F9B57}">
      <dgm:prSet/>
      <dgm:spPr/>
      <dgm:t>
        <a:bodyPr/>
        <a:lstStyle/>
        <a:p>
          <a:endParaRPr lang="en-US"/>
        </a:p>
      </dgm:t>
    </dgm:pt>
    <dgm:pt modelId="{137E0960-D2B6-402D-A7E8-C1B8A3DF9AA4}">
      <dgm:prSet phldrT="[Text]" custT="1"/>
      <dgm:spPr/>
      <dgm:t>
        <a:bodyPr/>
        <a:lstStyle/>
        <a:p>
          <a:r>
            <a:rPr lang="en-GB" sz="1000" dirty="0" smtClean="0"/>
            <a:t>Lack of buy-in</a:t>
          </a:r>
          <a:endParaRPr lang="en-GB" sz="1000" dirty="0"/>
        </a:p>
      </dgm:t>
    </dgm:pt>
    <dgm:pt modelId="{5809B4AE-C635-4C30-B4F8-59CD15B77A35}" type="parTrans" cxnId="{4FC1DA67-0362-4E2D-9654-BD0812E8B06E}">
      <dgm:prSet/>
      <dgm:spPr/>
      <dgm:t>
        <a:bodyPr/>
        <a:lstStyle/>
        <a:p>
          <a:endParaRPr lang="en-US"/>
        </a:p>
      </dgm:t>
    </dgm:pt>
    <dgm:pt modelId="{59B8F4C7-C025-4E5C-A704-527E7558355A}" type="sibTrans" cxnId="{4FC1DA67-0362-4E2D-9654-BD0812E8B06E}">
      <dgm:prSet/>
      <dgm:spPr/>
      <dgm:t>
        <a:bodyPr/>
        <a:lstStyle/>
        <a:p>
          <a:endParaRPr lang="en-US"/>
        </a:p>
      </dgm:t>
    </dgm:pt>
    <dgm:pt modelId="{BF0D8407-41A7-4B28-A1E4-5D0CE3429471}">
      <dgm:prSet phldrT="[Text]" custT="1"/>
      <dgm:spPr/>
      <dgm:t>
        <a:bodyPr/>
        <a:lstStyle/>
        <a:p>
          <a:r>
            <a:rPr lang="en-GB" sz="1000" dirty="0" smtClean="0"/>
            <a:t>Individual vs family-focused practice</a:t>
          </a:r>
          <a:endParaRPr lang="en-GB" sz="1000" dirty="0"/>
        </a:p>
      </dgm:t>
    </dgm:pt>
    <dgm:pt modelId="{CE15D3E3-7AB4-42BD-8A76-42EE02D0F3D6}" type="parTrans" cxnId="{8F81B5CE-7060-4BDF-9691-4FEDBC91F56C}">
      <dgm:prSet/>
      <dgm:spPr/>
      <dgm:t>
        <a:bodyPr/>
        <a:lstStyle/>
        <a:p>
          <a:endParaRPr lang="en-US"/>
        </a:p>
      </dgm:t>
    </dgm:pt>
    <dgm:pt modelId="{3EBCA01E-790D-4409-B2BB-A1475C12798E}" type="sibTrans" cxnId="{8F81B5CE-7060-4BDF-9691-4FEDBC91F56C}">
      <dgm:prSet/>
      <dgm:spPr/>
      <dgm:t>
        <a:bodyPr/>
        <a:lstStyle/>
        <a:p>
          <a:endParaRPr lang="en-US"/>
        </a:p>
      </dgm:t>
    </dgm:pt>
    <dgm:pt modelId="{D0309FAE-D200-44CC-AA9D-C3A8F4CCC408}">
      <dgm:prSet phldrT="[Text]" custT="1"/>
      <dgm:spPr/>
      <dgm:t>
        <a:bodyPr/>
        <a:lstStyle/>
        <a:p>
          <a:r>
            <a:rPr lang="en-GB" sz="1100" dirty="0" smtClean="0"/>
            <a:t>Reluctance to see ‘another’ professional</a:t>
          </a:r>
          <a:endParaRPr lang="en-GB" sz="1100" dirty="0"/>
        </a:p>
      </dgm:t>
    </dgm:pt>
    <dgm:pt modelId="{1B77B084-E939-42EA-9131-AB35B7CBD2A8}" type="parTrans" cxnId="{9AC3F753-6747-4302-9016-ACE7C4E99066}">
      <dgm:prSet/>
      <dgm:spPr/>
      <dgm:t>
        <a:bodyPr/>
        <a:lstStyle/>
        <a:p>
          <a:endParaRPr lang="en-US"/>
        </a:p>
      </dgm:t>
    </dgm:pt>
    <dgm:pt modelId="{692778BE-90FB-4012-89BE-928EFB83030B}" type="sibTrans" cxnId="{9AC3F753-6747-4302-9016-ACE7C4E99066}">
      <dgm:prSet/>
      <dgm:spPr/>
      <dgm:t>
        <a:bodyPr/>
        <a:lstStyle/>
        <a:p>
          <a:endParaRPr lang="en-US"/>
        </a:p>
      </dgm:t>
    </dgm:pt>
    <dgm:pt modelId="{8F4A1EEF-2385-4F66-A1FD-F0191C0398E7}">
      <dgm:prSet phldrT="[Text]" custT="1"/>
      <dgm:spPr/>
      <dgm:t>
        <a:bodyPr/>
        <a:lstStyle/>
        <a:p>
          <a:r>
            <a:rPr lang="en-GB" sz="1100" dirty="0" smtClean="0"/>
            <a:t>Daily contract ‘cheesy’ or irrelevant</a:t>
          </a:r>
          <a:endParaRPr lang="en-GB" sz="1100" dirty="0"/>
        </a:p>
      </dgm:t>
    </dgm:pt>
    <dgm:pt modelId="{408D2D9A-A432-492E-ACEA-D1FE05B542E6}" type="parTrans" cxnId="{207D6F9E-4FCC-428F-9AA5-C47D52537AFB}">
      <dgm:prSet/>
      <dgm:spPr/>
      <dgm:t>
        <a:bodyPr/>
        <a:lstStyle/>
        <a:p>
          <a:endParaRPr lang="en-US"/>
        </a:p>
      </dgm:t>
    </dgm:pt>
    <dgm:pt modelId="{D0201393-DC94-472A-85C7-95E0A97654A9}" type="sibTrans" cxnId="{207D6F9E-4FCC-428F-9AA5-C47D52537AFB}">
      <dgm:prSet/>
      <dgm:spPr/>
      <dgm:t>
        <a:bodyPr/>
        <a:lstStyle/>
        <a:p>
          <a:endParaRPr lang="en-US"/>
        </a:p>
      </dgm:t>
    </dgm:pt>
    <dgm:pt modelId="{8FA6069B-EC8B-438F-89B0-BE119F257445}">
      <dgm:prSet phldrT="[Text]"/>
      <dgm:spPr/>
      <dgm:t>
        <a:bodyPr/>
        <a:lstStyle/>
        <a:p>
          <a:r>
            <a:rPr lang="en-GB" dirty="0" smtClean="0"/>
            <a:t>Whole family approach not embedded</a:t>
          </a:r>
          <a:endParaRPr lang="en-GB" dirty="0"/>
        </a:p>
      </dgm:t>
    </dgm:pt>
    <dgm:pt modelId="{65D002BE-C2DC-4B29-BF28-2F2565AA599B}" type="parTrans" cxnId="{8A37D50E-E513-4C0C-B8DE-D09F1D55AF32}">
      <dgm:prSet/>
      <dgm:spPr/>
      <dgm:t>
        <a:bodyPr/>
        <a:lstStyle/>
        <a:p>
          <a:endParaRPr lang="en-US"/>
        </a:p>
      </dgm:t>
    </dgm:pt>
    <dgm:pt modelId="{079B6CC8-5DB1-4B3F-BAFF-36D52BAC8556}" type="sibTrans" cxnId="{8A37D50E-E513-4C0C-B8DE-D09F1D55AF32}">
      <dgm:prSet/>
      <dgm:spPr/>
      <dgm:t>
        <a:bodyPr/>
        <a:lstStyle/>
        <a:p>
          <a:endParaRPr lang="en-US"/>
        </a:p>
      </dgm:t>
    </dgm:pt>
    <dgm:pt modelId="{7A4A5C15-F754-4A74-9CE9-5E2986A68B66}">
      <dgm:prSet phldrT="[Text]"/>
      <dgm:spPr/>
      <dgm:t>
        <a:bodyPr/>
        <a:lstStyle/>
        <a:p>
          <a:r>
            <a:rPr lang="en-GB" dirty="0" smtClean="0"/>
            <a:t>Service redesign/budget cuts/morale</a:t>
          </a:r>
          <a:endParaRPr lang="en-GB" dirty="0"/>
        </a:p>
      </dgm:t>
    </dgm:pt>
    <dgm:pt modelId="{E4919646-8AC9-443E-AB99-148ED13FE100}" type="parTrans" cxnId="{A4D3C946-463E-455E-8084-1D9477FA3DE2}">
      <dgm:prSet/>
      <dgm:spPr/>
      <dgm:t>
        <a:bodyPr/>
        <a:lstStyle/>
        <a:p>
          <a:endParaRPr lang="en-US"/>
        </a:p>
      </dgm:t>
    </dgm:pt>
    <dgm:pt modelId="{0CDDD474-ADF3-4A48-BF43-A62135CD5642}" type="sibTrans" cxnId="{A4D3C946-463E-455E-8084-1D9477FA3DE2}">
      <dgm:prSet/>
      <dgm:spPr/>
      <dgm:t>
        <a:bodyPr/>
        <a:lstStyle/>
        <a:p>
          <a:endParaRPr lang="en-US"/>
        </a:p>
      </dgm:t>
    </dgm:pt>
    <dgm:pt modelId="{06076922-260B-4F78-A381-5D000A60759A}" type="pres">
      <dgm:prSet presAssocID="{AD9C371E-F8A1-474C-8581-749683C57E07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B02EC20-F988-4333-AA97-8F54954C5176}" type="pres">
      <dgm:prSet presAssocID="{AD9C371E-F8A1-474C-8581-749683C57E07}" presName="children" presStyleCnt="0"/>
      <dgm:spPr/>
      <dgm:t>
        <a:bodyPr/>
        <a:lstStyle/>
        <a:p>
          <a:endParaRPr lang="en-US"/>
        </a:p>
      </dgm:t>
    </dgm:pt>
    <dgm:pt modelId="{CC225B18-063B-4891-AA54-54596BB8C8E2}" type="pres">
      <dgm:prSet presAssocID="{AD9C371E-F8A1-474C-8581-749683C57E07}" presName="child1group" presStyleCnt="0"/>
      <dgm:spPr/>
      <dgm:t>
        <a:bodyPr/>
        <a:lstStyle/>
        <a:p>
          <a:endParaRPr lang="en-US"/>
        </a:p>
      </dgm:t>
    </dgm:pt>
    <dgm:pt modelId="{92E42BBC-7393-4CCC-9275-9CB73629C788}" type="pres">
      <dgm:prSet presAssocID="{AD9C371E-F8A1-474C-8581-749683C57E07}" presName="child1" presStyleLbl="bgAcc1" presStyleIdx="0" presStyleCnt="4" custScaleX="142085" custScaleY="93398" custLinFactNeighborX="-24335" custLinFactNeighborY="-3800"/>
      <dgm:spPr/>
      <dgm:t>
        <a:bodyPr/>
        <a:lstStyle/>
        <a:p>
          <a:endParaRPr lang="en-GB"/>
        </a:p>
      </dgm:t>
    </dgm:pt>
    <dgm:pt modelId="{7ABA1C46-873D-490E-B6EA-892139B462E8}" type="pres">
      <dgm:prSet presAssocID="{AD9C371E-F8A1-474C-8581-749683C57E07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59D20D8-6AEB-42A4-B4FD-C5B6933C82B5}" type="pres">
      <dgm:prSet presAssocID="{AD9C371E-F8A1-474C-8581-749683C57E07}" presName="child2group" presStyleCnt="0"/>
      <dgm:spPr/>
      <dgm:t>
        <a:bodyPr/>
        <a:lstStyle/>
        <a:p>
          <a:endParaRPr lang="en-US"/>
        </a:p>
      </dgm:t>
    </dgm:pt>
    <dgm:pt modelId="{5070285A-143D-4DBE-B27F-E1159D8F7EE0}" type="pres">
      <dgm:prSet presAssocID="{AD9C371E-F8A1-474C-8581-749683C57E07}" presName="child2" presStyleLbl="bgAcc1" presStyleIdx="1" presStyleCnt="4" custScaleX="125446" custScaleY="96614" custLinFactNeighborX="41884" custLinFactNeighborY="1011"/>
      <dgm:spPr/>
      <dgm:t>
        <a:bodyPr/>
        <a:lstStyle/>
        <a:p>
          <a:endParaRPr lang="en-GB"/>
        </a:p>
      </dgm:t>
    </dgm:pt>
    <dgm:pt modelId="{ED7030D2-C097-4FCB-9AB3-452CAB9A85C2}" type="pres">
      <dgm:prSet presAssocID="{AD9C371E-F8A1-474C-8581-749683C57E07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2E50E65-BA4F-4D88-98ED-E62E0CFBAC43}" type="pres">
      <dgm:prSet presAssocID="{AD9C371E-F8A1-474C-8581-749683C57E07}" presName="child3group" presStyleCnt="0"/>
      <dgm:spPr/>
      <dgm:t>
        <a:bodyPr/>
        <a:lstStyle/>
        <a:p>
          <a:endParaRPr lang="en-US"/>
        </a:p>
      </dgm:t>
    </dgm:pt>
    <dgm:pt modelId="{EE03C707-41AD-4971-A467-B79B85EAFDA5}" type="pres">
      <dgm:prSet presAssocID="{AD9C371E-F8A1-474C-8581-749683C57E07}" presName="child3" presStyleLbl="bgAcc1" presStyleIdx="2" presStyleCnt="4" custScaleX="113451" custScaleY="116579" custLinFactNeighborX="30104" custLinFactNeighborY="-1011"/>
      <dgm:spPr/>
      <dgm:t>
        <a:bodyPr/>
        <a:lstStyle/>
        <a:p>
          <a:endParaRPr lang="en-GB"/>
        </a:p>
      </dgm:t>
    </dgm:pt>
    <dgm:pt modelId="{2F57388A-71F6-4898-89A3-8A3700832BFA}" type="pres">
      <dgm:prSet presAssocID="{AD9C371E-F8A1-474C-8581-749683C57E07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81EB138-4231-4B30-82F4-368DB8F65AA3}" type="pres">
      <dgm:prSet presAssocID="{AD9C371E-F8A1-474C-8581-749683C57E07}" presName="child4group" presStyleCnt="0"/>
      <dgm:spPr/>
      <dgm:t>
        <a:bodyPr/>
        <a:lstStyle/>
        <a:p>
          <a:endParaRPr lang="en-US"/>
        </a:p>
      </dgm:t>
    </dgm:pt>
    <dgm:pt modelId="{4931AA76-EF2F-4B61-8D0D-34C2CCC4E0CC}" type="pres">
      <dgm:prSet presAssocID="{AD9C371E-F8A1-474C-8581-749683C57E07}" presName="child4" presStyleLbl="bgAcc1" presStyleIdx="3" presStyleCnt="4" custScaleX="117254" custScaleY="127031" custLinFactNeighborX="-35994" custLinFactNeighborY="-1010"/>
      <dgm:spPr/>
      <dgm:t>
        <a:bodyPr/>
        <a:lstStyle/>
        <a:p>
          <a:endParaRPr lang="en-GB"/>
        </a:p>
      </dgm:t>
    </dgm:pt>
    <dgm:pt modelId="{35144B83-8B0A-47A0-83EF-3970A5930F06}" type="pres">
      <dgm:prSet presAssocID="{AD9C371E-F8A1-474C-8581-749683C57E07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98BA3F6-8181-463A-AEF6-340228637985}" type="pres">
      <dgm:prSet presAssocID="{AD9C371E-F8A1-474C-8581-749683C57E07}" presName="childPlaceholder" presStyleCnt="0"/>
      <dgm:spPr/>
      <dgm:t>
        <a:bodyPr/>
        <a:lstStyle/>
        <a:p>
          <a:endParaRPr lang="en-US"/>
        </a:p>
      </dgm:t>
    </dgm:pt>
    <dgm:pt modelId="{FAD821F9-089D-46ED-820E-AA82C10ECA18}" type="pres">
      <dgm:prSet presAssocID="{AD9C371E-F8A1-474C-8581-749683C57E07}" presName="circle" presStyleCnt="0"/>
      <dgm:spPr/>
      <dgm:t>
        <a:bodyPr/>
        <a:lstStyle/>
        <a:p>
          <a:endParaRPr lang="en-US"/>
        </a:p>
      </dgm:t>
    </dgm:pt>
    <dgm:pt modelId="{D44F5B79-26EF-4EF9-B016-E77FF88967AA}" type="pres">
      <dgm:prSet presAssocID="{AD9C371E-F8A1-474C-8581-749683C57E07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DC0DAE-A8FD-43A3-B730-576980CB5EE0}" type="pres">
      <dgm:prSet presAssocID="{AD9C371E-F8A1-474C-8581-749683C57E07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8FE2B6-6EA2-45FB-9E87-CA32E917212E}" type="pres">
      <dgm:prSet presAssocID="{AD9C371E-F8A1-474C-8581-749683C57E07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4FC6EB-B03D-4A33-93EB-D6E3D43D48BF}" type="pres">
      <dgm:prSet presAssocID="{AD9C371E-F8A1-474C-8581-749683C57E07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6B946B-344F-4998-9367-DF3DF99940E8}" type="pres">
      <dgm:prSet presAssocID="{AD9C371E-F8A1-474C-8581-749683C57E07}" presName="quadrantPlaceholder" presStyleCnt="0"/>
      <dgm:spPr/>
      <dgm:t>
        <a:bodyPr/>
        <a:lstStyle/>
        <a:p>
          <a:endParaRPr lang="en-US"/>
        </a:p>
      </dgm:t>
    </dgm:pt>
    <dgm:pt modelId="{D05D9C0D-3462-4462-95B9-B8801EFC3912}" type="pres">
      <dgm:prSet presAssocID="{AD9C371E-F8A1-474C-8581-749683C57E07}" presName="center1" presStyleLbl="fgShp" presStyleIdx="0" presStyleCnt="2"/>
      <dgm:spPr/>
      <dgm:t>
        <a:bodyPr/>
        <a:lstStyle/>
        <a:p>
          <a:endParaRPr lang="en-US"/>
        </a:p>
      </dgm:t>
    </dgm:pt>
    <dgm:pt modelId="{58D725F7-78D8-4DCF-B8C3-9F6AE7F73B7D}" type="pres">
      <dgm:prSet presAssocID="{AD9C371E-F8A1-474C-8581-749683C57E07}" presName="center2" presStyleLbl="fgShp" presStyleIdx="1" presStyleCnt="2"/>
      <dgm:spPr/>
      <dgm:t>
        <a:bodyPr/>
        <a:lstStyle/>
        <a:p>
          <a:endParaRPr lang="en-US"/>
        </a:p>
      </dgm:t>
    </dgm:pt>
  </dgm:ptLst>
  <dgm:cxnLst>
    <dgm:cxn modelId="{862ED1A1-DB84-46E5-B847-A21403EC299B}" srcId="{9FE2B7A8-D0F3-4ED8-B496-C887AD1FEF64}" destId="{40D3912B-26C9-4D3A-9E51-FA62F5D05EA6}" srcOrd="1" destOrd="0" parTransId="{260E5A3F-D147-4CBF-A6D3-3E4E2F4DF232}" sibTransId="{5761AD57-1078-4A35-96B9-144B6FB97C4C}"/>
    <dgm:cxn modelId="{301D751A-3727-473E-B1D6-F5B8711F9B57}" srcId="{9FE2B7A8-D0F3-4ED8-B496-C887AD1FEF64}" destId="{276AC680-239C-4E08-9D18-A6B71C4E8B90}" srcOrd="4" destOrd="0" parTransId="{9A69F4F7-80E5-48E1-BC22-4C5DA3AC1C54}" sibTransId="{33643A4B-27CB-4430-A8DC-E1B730CAF797}"/>
    <dgm:cxn modelId="{543E6DA8-7C10-4DC8-A78D-200702D8A3AA}" srcId="{9FE2B7A8-D0F3-4ED8-B496-C887AD1FEF64}" destId="{1FA67AE7-F47A-4BE8-9E0B-FC1BCC9F1D92}" srcOrd="2" destOrd="0" parTransId="{9638F67D-39AB-424E-A1D2-CCB370F1FC8A}" sibTransId="{1F14B186-BBF5-4AB6-BE2F-D0A918FDB768}"/>
    <dgm:cxn modelId="{616BD5A5-BE81-4DD5-8A74-1460331278D4}" type="presOf" srcId="{137E0960-D2B6-402D-A7E8-C1B8A3DF9AA4}" destId="{5070285A-143D-4DBE-B27F-E1159D8F7EE0}" srcOrd="0" destOrd="1" presId="urn:microsoft.com/office/officeart/2005/8/layout/cycle4"/>
    <dgm:cxn modelId="{75F98476-EF00-464D-838C-FFF802683E0F}" type="presOf" srcId="{9F9BFC19-B731-4C55-8882-83C52AB5B76F}" destId="{7ABA1C46-873D-490E-B6EA-892139B462E8}" srcOrd="1" destOrd="0" presId="urn:microsoft.com/office/officeart/2005/8/layout/cycle4"/>
    <dgm:cxn modelId="{1978CA7E-29EF-403A-85F7-6D0AD26935F3}" type="presOf" srcId="{D0309FAE-D200-44CC-AA9D-C3A8F4CCC408}" destId="{7ABA1C46-873D-490E-B6EA-892139B462E8}" srcOrd="1" destOrd="1" presId="urn:microsoft.com/office/officeart/2005/8/layout/cycle4"/>
    <dgm:cxn modelId="{BD4D2D1D-BBA7-446C-9E63-84FE95F9EAAD}" type="presOf" srcId="{D96BF73A-4FA2-4209-B201-BA9448DD2105}" destId="{7ABA1C46-873D-490E-B6EA-892139B462E8}" srcOrd="1" destOrd="2" presId="urn:microsoft.com/office/officeart/2005/8/layout/cycle4"/>
    <dgm:cxn modelId="{32D12670-1875-4601-A0F5-38EFDBDB768B}" type="presOf" srcId="{BF0D8407-41A7-4B28-A1E4-5D0CE3429471}" destId="{ED7030D2-C097-4FCB-9AB3-452CAB9A85C2}" srcOrd="1" destOrd="4" presId="urn:microsoft.com/office/officeart/2005/8/layout/cycle4"/>
    <dgm:cxn modelId="{DC223FFE-8EF1-4B91-90A3-B45FE9316A3E}" srcId="{BB89B7DF-D3E7-4FC2-B161-B9306E636886}" destId="{E945BA7F-04C4-4B60-ABC8-C8FB26AB6761}" srcOrd="0" destOrd="0" parTransId="{D3F0CE9D-25D9-4D42-8D92-7EA3FF9ADC3C}" sibTransId="{5A92FEEF-69AB-4300-9E59-C88AE9AD9E28}"/>
    <dgm:cxn modelId="{D489BF29-9AA7-4EF9-883A-56C39F07866F}" srcId="{9FE2B7A8-D0F3-4ED8-B496-C887AD1FEF64}" destId="{72D5C6B9-C6E0-4750-B8A9-F763B30B36E6}" srcOrd="3" destOrd="0" parTransId="{B7665A8C-6324-44AD-90C0-EF002F279D64}" sibTransId="{01976149-942B-4DB2-B207-47CA54AF177A}"/>
    <dgm:cxn modelId="{1D878A2C-5BA6-4754-862F-8A119D79EBC8}" type="presOf" srcId="{40D3912B-26C9-4D3A-9E51-FA62F5D05EA6}" destId="{4931AA76-EF2F-4B61-8D0D-34C2CCC4E0CC}" srcOrd="0" destOrd="1" presId="urn:microsoft.com/office/officeart/2005/8/layout/cycle4"/>
    <dgm:cxn modelId="{94AE0625-3CCB-49BE-9331-7DBA8CE97C3A}" type="presOf" srcId="{DDA9C783-02F5-464B-91F7-9F6DDEAA2B37}" destId="{5070285A-143D-4DBE-B27F-E1159D8F7EE0}" srcOrd="0" destOrd="2" presId="urn:microsoft.com/office/officeart/2005/8/layout/cycle4"/>
    <dgm:cxn modelId="{FBE00726-9B80-4A5A-9554-71208C3A0B14}" srcId="{BB89B7DF-D3E7-4FC2-B161-B9306E636886}" destId="{DDA9C783-02F5-464B-91F7-9F6DDEAA2B37}" srcOrd="2" destOrd="0" parTransId="{D29B2AA4-A1DD-4A2D-AD4A-0ED8A20CB26B}" sibTransId="{92DB4E40-6CDB-46B7-9D64-4F690793CDA6}"/>
    <dgm:cxn modelId="{DB8AFC11-93BB-451F-98FC-28253B32451C}" srcId="{859BFC1B-51C4-48E3-8C5D-94E7BAB073C7}" destId="{3A5130CF-3D78-4735-8094-E4A4604FE7BA}" srcOrd="0" destOrd="0" parTransId="{ACB60517-0A48-492C-9913-93667D5EC7ED}" sibTransId="{69826FAE-4E79-4260-96E1-7792D20AA72E}"/>
    <dgm:cxn modelId="{712E0C48-F8BC-4558-BC9D-49470DB75015}" srcId="{BAE48769-D032-472A-A601-DFDD6BCD7140}" destId="{9F9BFC19-B731-4C55-8882-83C52AB5B76F}" srcOrd="0" destOrd="0" parTransId="{8DE01F8F-8313-4FDA-9D87-A71D326B8BA1}" sibTransId="{2029FD10-2EEC-4C9C-A09D-5FE914AB202D}"/>
    <dgm:cxn modelId="{8A37D50E-E513-4C0C-B8DE-D09F1D55AF32}" srcId="{859BFC1B-51C4-48E3-8C5D-94E7BAB073C7}" destId="{8FA6069B-EC8B-438F-89B0-BE119F257445}" srcOrd="1" destOrd="0" parTransId="{65D002BE-C2DC-4B29-BF28-2F2565AA599B}" sibTransId="{079B6CC8-5DB1-4B3F-BAFF-36D52BAC8556}"/>
    <dgm:cxn modelId="{5D8DF520-C183-41C4-8429-5F61804974BB}" type="presOf" srcId="{8F4A1EEF-2385-4F66-A1FD-F0191C0398E7}" destId="{92E42BBC-7393-4CCC-9275-9CB73629C788}" srcOrd="0" destOrd="3" presId="urn:microsoft.com/office/officeart/2005/8/layout/cycle4"/>
    <dgm:cxn modelId="{B9683703-39E0-4F8E-BE7C-7EE7C07D751D}" type="presOf" srcId="{8F4A1EEF-2385-4F66-A1FD-F0191C0398E7}" destId="{7ABA1C46-873D-490E-B6EA-892139B462E8}" srcOrd="1" destOrd="3" presId="urn:microsoft.com/office/officeart/2005/8/layout/cycle4"/>
    <dgm:cxn modelId="{A99094B4-6026-4E6C-ABAB-4497A8B3662B}" type="presOf" srcId="{BAE48769-D032-472A-A601-DFDD6BCD7140}" destId="{D44F5B79-26EF-4EF9-B016-E77FF88967AA}" srcOrd="0" destOrd="0" presId="urn:microsoft.com/office/officeart/2005/8/layout/cycle4"/>
    <dgm:cxn modelId="{6BE3FC73-3149-4750-8613-C38F4EEEC4B2}" type="presOf" srcId="{3A5130CF-3D78-4735-8094-E4A4604FE7BA}" destId="{2F57388A-71F6-4898-89A3-8A3700832BFA}" srcOrd="1" destOrd="0" presId="urn:microsoft.com/office/officeart/2005/8/layout/cycle4"/>
    <dgm:cxn modelId="{B333A077-CF38-47EF-B832-B4F96A1CD4EC}" type="presOf" srcId="{9F9BFC19-B731-4C55-8882-83C52AB5B76F}" destId="{92E42BBC-7393-4CCC-9275-9CB73629C788}" srcOrd="0" destOrd="0" presId="urn:microsoft.com/office/officeart/2005/8/layout/cycle4"/>
    <dgm:cxn modelId="{5CC0ED16-CD3E-4F09-81E9-B1F1290D32C9}" type="presOf" srcId="{E945BA7F-04C4-4B60-ABC8-C8FB26AB6761}" destId="{5070285A-143D-4DBE-B27F-E1159D8F7EE0}" srcOrd="0" destOrd="0" presId="urn:microsoft.com/office/officeart/2005/8/layout/cycle4"/>
    <dgm:cxn modelId="{109B3AB6-58BD-4644-BB72-90F68811D69C}" type="presOf" srcId="{859BFC1B-51C4-48E3-8C5D-94E7BAB073C7}" destId="{5A8FE2B6-6EA2-45FB-9E87-CA32E917212E}" srcOrd="0" destOrd="0" presId="urn:microsoft.com/office/officeart/2005/8/layout/cycle4"/>
    <dgm:cxn modelId="{C6CFC861-63C1-40BA-B212-0CAFEAFF6341}" type="presOf" srcId="{72D5C6B9-C6E0-4750-B8A9-F763B30B36E6}" destId="{4931AA76-EF2F-4B61-8D0D-34C2CCC4E0CC}" srcOrd="0" destOrd="3" presId="urn:microsoft.com/office/officeart/2005/8/layout/cycle4"/>
    <dgm:cxn modelId="{E58A93A1-D0F5-48D3-9ABC-EDFE1D307948}" type="presOf" srcId="{9FE2B7A8-D0F3-4ED8-B496-C887AD1FEF64}" destId="{424FC6EB-B03D-4A33-93EB-D6E3D43D48BF}" srcOrd="0" destOrd="0" presId="urn:microsoft.com/office/officeart/2005/8/layout/cycle4"/>
    <dgm:cxn modelId="{AA58B5B8-2942-4905-AD32-9974020D25D2}" type="presOf" srcId="{276AC680-239C-4E08-9D18-A6B71C4E8B90}" destId="{35144B83-8B0A-47A0-83EF-3970A5930F06}" srcOrd="1" destOrd="4" presId="urn:microsoft.com/office/officeart/2005/8/layout/cycle4"/>
    <dgm:cxn modelId="{8F81B5CE-7060-4BDF-9691-4FEDBC91F56C}" srcId="{BB89B7DF-D3E7-4FC2-B161-B9306E636886}" destId="{BF0D8407-41A7-4B28-A1E4-5D0CE3429471}" srcOrd="4" destOrd="0" parTransId="{CE15D3E3-7AB4-42BD-8A76-42EE02D0F3D6}" sibTransId="{3EBCA01E-790D-4409-B2BB-A1475C12798E}"/>
    <dgm:cxn modelId="{4615B319-E999-4433-95FD-3F0C08579D98}" type="presOf" srcId="{276AC680-239C-4E08-9D18-A6B71C4E8B90}" destId="{4931AA76-EF2F-4B61-8D0D-34C2CCC4E0CC}" srcOrd="0" destOrd="4" presId="urn:microsoft.com/office/officeart/2005/8/layout/cycle4"/>
    <dgm:cxn modelId="{A4D3C946-463E-455E-8084-1D9477FA3DE2}" srcId="{859BFC1B-51C4-48E3-8C5D-94E7BAB073C7}" destId="{7A4A5C15-F754-4A74-9CE9-5E2986A68B66}" srcOrd="2" destOrd="0" parTransId="{E4919646-8AC9-443E-AB99-148ED13FE100}" sibTransId="{0CDDD474-ADF3-4A48-BF43-A62135CD5642}"/>
    <dgm:cxn modelId="{E2378D39-6AC7-4EBD-8B49-8F2A3BF8EA09}" srcId="{859BFC1B-51C4-48E3-8C5D-94E7BAB073C7}" destId="{F82AEB8F-22BD-459C-BC16-C5DDDD04376F}" srcOrd="3" destOrd="0" parTransId="{C78068B9-E54E-4F91-A13D-AB8C975EE4FC}" sibTransId="{320489B2-5DF1-4E53-A553-4CE41614A279}"/>
    <dgm:cxn modelId="{A92C8A37-286A-4669-9442-2509DC49B6EE}" type="presOf" srcId="{7139976C-C086-490A-9D59-E7E35B54F002}" destId="{5070285A-143D-4DBE-B27F-E1159D8F7EE0}" srcOrd="0" destOrd="3" presId="urn:microsoft.com/office/officeart/2005/8/layout/cycle4"/>
    <dgm:cxn modelId="{B5BB57E4-5B20-42D2-9FC2-90523A4370A2}" type="presOf" srcId="{7A4A5C15-F754-4A74-9CE9-5E2986A68B66}" destId="{EE03C707-41AD-4971-A467-B79B85EAFDA5}" srcOrd="0" destOrd="2" presId="urn:microsoft.com/office/officeart/2005/8/layout/cycle4"/>
    <dgm:cxn modelId="{56B32FC1-E099-488B-B9FD-155FC493EBD3}" type="presOf" srcId="{F82AEB8F-22BD-459C-BC16-C5DDDD04376F}" destId="{2F57388A-71F6-4898-89A3-8A3700832BFA}" srcOrd="1" destOrd="3" presId="urn:microsoft.com/office/officeart/2005/8/layout/cycle4"/>
    <dgm:cxn modelId="{8482D036-7E49-4DF2-BA37-00130A1109E0}" type="presOf" srcId="{F82AEB8F-22BD-459C-BC16-C5DDDD04376F}" destId="{EE03C707-41AD-4971-A467-B79B85EAFDA5}" srcOrd="0" destOrd="3" presId="urn:microsoft.com/office/officeart/2005/8/layout/cycle4"/>
    <dgm:cxn modelId="{DD2BEC81-6E86-4CEB-BE2A-A2A3E999CEF9}" type="presOf" srcId="{3A5130CF-3D78-4735-8094-E4A4604FE7BA}" destId="{EE03C707-41AD-4971-A467-B79B85EAFDA5}" srcOrd="0" destOrd="0" presId="urn:microsoft.com/office/officeart/2005/8/layout/cycle4"/>
    <dgm:cxn modelId="{D76DC20B-5990-442B-8DE4-A0AA12C708CD}" srcId="{9FE2B7A8-D0F3-4ED8-B496-C887AD1FEF64}" destId="{DC3A3D89-B9A2-422B-9599-05CD2E12238D}" srcOrd="0" destOrd="0" parTransId="{3FEF3CA1-52FE-4CE6-9E49-98AD788D12B3}" sibTransId="{4DD60D10-AA11-4CF4-AAFB-DB8D1C278C0C}"/>
    <dgm:cxn modelId="{B82FD82A-0CC4-4F04-85A4-CC71C4A899AA}" srcId="{AD9C371E-F8A1-474C-8581-749683C57E07}" destId="{859BFC1B-51C4-48E3-8C5D-94E7BAB073C7}" srcOrd="2" destOrd="0" parTransId="{901AD2F4-F3E7-43BF-8282-7CC68149849D}" sibTransId="{C0C4AA0D-8969-404C-AF82-9DBDFD414718}"/>
    <dgm:cxn modelId="{BE4E090E-2DD8-4ED8-BB5E-00A5C3C3E65B}" type="presOf" srcId="{BF0D8407-41A7-4B28-A1E4-5D0CE3429471}" destId="{5070285A-143D-4DBE-B27F-E1159D8F7EE0}" srcOrd="0" destOrd="4" presId="urn:microsoft.com/office/officeart/2005/8/layout/cycle4"/>
    <dgm:cxn modelId="{5BD9069D-430E-409B-9E1A-A928964D641D}" type="presOf" srcId="{AD9C371E-F8A1-474C-8581-749683C57E07}" destId="{06076922-260B-4F78-A381-5D000A60759A}" srcOrd="0" destOrd="0" presId="urn:microsoft.com/office/officeart/2005/8/layout/cycle4"/>
    <dgm:cxn modelId="{38C18C6A-F333-4397-811B-557653495334}" type="presOf" srcId="{8FA6069B-EC8B-438F-89B0-BE119F257445}" destId="{EE03C707-41AD-4971-A467-B79B85EAFDA5}" srcOrd="0" destOrd="1" presId="urn:microsoft.com/office/officeart/2005/8/layout/cycle4"/>
    <dgm:cxn modelId="{5800CFFA-F98F-468D-BDBC-AF8926E28614}" type="presOf" srcId="{7A4A5C15-F754-4A74-9CE9-5E2986A68B66}" destId="{2F57388A-71F6-4898-89A3-8A3700832BFA}" srcOrd="1" destOrd="2" presId="urn:microsoft.com/office/officeart/2005/8/layout/cycle4"/>
    <dgm:cxn modelId="{ABA6B5BA-E81E-47A7-A39B-FA0F4AA0A088}" srcId="{BB89B7DF-D3E7-4FC2-B161-B9306E636886}" destId="{7139976C-C086-490A-9D59-E7E35B54F002}" srcOrd="3" destOrd="0" parTransId="{FA97F2B8-4692-421F-B676-AB69261230B2}" sibTransId="{A1AF66DE-3FBF-4BB8-AA45-5F26D65822D4}"/>
    <dgm:cxn modelId="{A003010F-C568-4A68-92AA-463ED84D83B5}" type="presOf" srcId="{137E0960-D2B6-402D-A7E8-C1B8A3DF9AA4}" destId="{ED7030D2-C097-4FCB-9AB3-452CAB9A85C2}" srcOrd="1" destOrd="1" presId="urn:microsoft.com/office/officeart/2005/8/layout/cycle4"/>
    <dgm:cxn modelId="{09A886C6-3CC7-43C2-82E6-CFF9CE7C1421}" type="presOf" srcId="{40D3912B-26C9-4D3A-9E51-FA62F5D05EA6}" destId="{35144B83-8B0A-47A0-83EF-3970A5930F06}" srcOrd="1" destOrd="1" presId="urn:microsoft.com/office/officeart/2005/8/layout/cycle4"/>
    <dgm:cxn modelId="{601C1D23-738A-49F8-9C02-33651FB737BE}" type="presOf" srcId="{1FA67AE7-F47A-4BE8-9E0B-FC1BCC9F1D92}" destId="{4931AA76-EF2F-4B61-8D0D-34C2CCC4E0CC}" srcOrd="0" destOrd="2" presId="urn:microsoft.com/office/officeart/2005/8/layout/cycle4"/>
    <dgm:cxn modelId="{C75A2763-D7A7-4997-BB6B-9C600343202A}" srcId="{BAE48769-D032-472A-A601-DFDD6BCD7140}" destId="{D96BF73A-4FA2-4209-B201-BA9448DD2105}" srcOrd="2" destOrd="0" parTransId="{B73C6412-2EFD-4E45-9859-4D994C040F53}" sibTransId="{F5F3A17B-93DB-4DD9-B7C7-355513EBA6AF}"/>
    <dgm:cxn modelId="{C3C4D04D-4516-4197-9967-FDF390BF15E8}" type="presOf" srcId="{DC3A3D89-B9A2-422B-9599-05CD2E12238D}" destId="{35144B83-8B0A-47A0-83EF-3970A5930F06}" srcOrd="1" destOrd="0" presId="urn:microsoft.com/office/officeart/2005/8/layout/cycle4"/>
    <dgm:cxn modelId="{4FC1DA67-0362-4E2D-9654-BD0812E8B06E}" srcId="{BB89B7DF-D3E7-4FC2-B161-B9306E636886}" destId="{137E0960-D2B6-402D-A7E8-C1B8A3DF9AA4}" srcOrd="1" destOrd="0" parTransId="{5809B4AE-C635-4C30-B4F8-59CD15B77A35}" sibTransId="{59B8F4C7-C025-4E5C-A704-527E7558355A}"/>
    <dgm:cxn modelId="{9AC3F753-6747-4302-9016-ACE7C4E99066}" srcId="{BAE48769-D032-472A-A601-DFDD6BCD7140}" destId="{D0309FAE-D200-44CC-AA9D-C3A8F4CCC408}" srcOrd="1" destOrd="0" parTransId="{1B77B084-E939-42EA-9131-AB35B7CBD2A8}" sibTransId="{692778BE-90FB-4012-89BE-928EFB83030B}"/>
    <dgm:cxn modelId="{1DC7FD63-2344-4503-9647-4060DD18D924}" type="presOf" srcId="{D0309FAE-D200-44CC-AA9D-C3A8F4CCC408}" destId="{92E42BBC-7393-4CCC-9275-9CB73629C788}" srcOrd="0" destOrd="1" presId="urn:microsoft.com/office/officeart/2005/8/layout/cycle4"/>
    <dgm:cxn modelId="{241B883D-CBC0-4642-B05E-F2EAE04A01A2}" type="presOf" srcId="{72D5C6B9-C6E0-4750-B8A9-F763B30B36E6}" destId="{35144B83-8B0A-47A0-83EF-3970A5930F06}" srcOrd="1" destOrd="3" presId="urn:microsoft.com/office/officeart/2005/8/layout/cycle4"/>
    <dgm:cxn modelId="{D0B556B0-1BCE-464E-AD10-F01F0C175D1C}" srcId="{AD9C371E-F8A1-474C-8581-749683C57E07}" destId="{BAE48769-D032-472A-A601-DFDD6BCD7140}" srcOrd="0" destOrd="0" parTransId="{8E0E914B-C514-4B04-B935-83302261B5A0}" sibTransId="{ABA16BC0-C089-4601-98C5-82E0D7B9CF74}"/>
    <dgm:cxn modelId="{DCD6AFBA-521F-4416-BD27-23D8D6624D08}" type="presOf" srcId="{7139976C-C086-490A-9D59-E7E35B54F002}" destId="{ED7030D2-C097-4FCB-9AB3-452CAB9A85C2}" srcOrd="1" destOrd="3" presId="urn:microsoft.com/office/officeart/2005/8/layout/cycle4"/>
    <dgm:cxn modelId="{38FA50D4-3602-4676-AC33-EE5CFB76ED6F}" type="presOf" srcId="{8FA6069B-EC8B-438F-89B0-BE119F257445}" destId="{2F57388A-71F6-4898-89A3-8A3700832BFA}" srcOrd="1" destOrd="1" presId="urn:microsoft.com/office/officeart/2005/8/layout/cycle4"/>
    <dgm:cxn modelId="{7CDDCEB2-1BE5-4A56-B7A9-535C28FBD97B}" type="presOf" srcId="{E945BA7F-04C4-4B60-ABC8-C8FB26AB6761}" destId="{ED7030D2-C097-4FCB-9AB3-452CAB9A85C2}" srcOrd="1" destOrd="0" presId="urn:microsoft.com/office/officeart/2005/8/layout/cycle4"/>
    <dgm:cxn modelId="{7808305C-DB5A-4ED2-9554-6AB765EF86F5}" type="presOf" srcId="{DC3A3D89-B9A2-422B-9599-05CD2E12238D}" destId="{4931AA76-EF2F-4B61-8D0D-34C2CCC4E0CC}" srcOrd="0" destOrd="0" presId="urn:microsoft.com/office/officeart/2005/8/layout/cycle4"/>
    <dgm:cxn modelId="{A133F62A-6FB4-4FD7-B896-7D36ED73480C}" type="presOf" srcId="{BB89B7DF-D3E7-4FC2-B161-B9306E636886}" destId="{C7DC0DAE-A8FD-43A3-B730-576980CB5EE0}" srcOrd="0" destOrd="0" presId="urn:microsoft.com/office/officeart/2005/8/layout/cycle4"/>
    <dgm:cxn modelId="{9674B91E-A894-4DAA-8760-20EA6BA52948}" srcId="{AD9C371E-F8A1-474C-8581-749683C57E07}" destId="{9FE2B7A8-D0F3-4ED8-B496-C887AD1FEF64}" srcOrd="3" destOrd="0" parTransId="{FC089C87-68DE-49A5-A8CD-96C7ECFC5FF9}" sibTransId="{3194EF6C-E32B-4CB6-A97B-843AFA4B73D1}"/>
    <dgm:cxn modelId="{207D6F9E-4FCC-428F-9AA5-C47D52537AFB}" srcId="{BAE48769-D032-472A-A601-DFDD6BCD7140}" destId="{8F4A1EEF-2385-4F66-A1FD-F0191C0398E7}" srcOrd="3" destOrd="0" parTransId="{408D2D9A-A432-492E-ACEA-D1FE05B542E6}" sibTransId="{D0201393-DC94-472A-85C7-95E0A97654A9}"/>
    <dgm:cxn modelId="{C92C5178-BE81-4245-9AC9-7BA12108642F}" type="presOf" srcId="{DDA9C783-02F5-464B-91F7-9F6DDEAA2B37}" destId="{ED7030D2-C097-4FCB-9AB3-452CAB9A85C2}" srcOrd="1" destOrd="2" presId="urn:microsoft.com/office/officeart/2005/8/layout/cycle4"/>
    <dgm:cxn modelId="{2A98B8AA-411A-4220-971A-761828EF264B}" type="presOf" srcId="{D96BF73A-4FA2-4209-B201-BA9448DD2105}" destId="{92E42BBC-7393-4CCC-9275-9CB73629C788}" srcOrd="0" destOrd="2" presId="urn:microsoft.com/office/officeart/2005/8/layout/cycle4"/>
    <dgm:cxn modelId="{6D9DC8F9-9D7B-440D-919A-6EF63ED79DF9}" type="presOf" srcId="{1FA67AE7-F47A-4BE8-9E0B-FC1BCC9F1D92}" destId="{35144B83-8B0A-47A0-83EF-3970A5930F06}" srcOrd="1" destOrd="2" presId="urn:microsoft.com/office/officeart/2005/8/layout/cycle4"/>
    <dgm:cxn modelId="{B5A9A89E-D9CE-4C47-9890-708167FEF6C1}" srcId="{AD9C371E-F8A1-474C-8581-749683C57E07}" destId="{BB89B7DF-D3E7-4FC2-B161-B9306E636886}" srcOrd="1" destOrd="0" parTransId="{7D87F08A-E942-4D06-AD62-A5751D39B54D}" sibTransId="{CADF0D62-B2E2-4552-A768-AC435CE12994}"/>
    <dgm:cxn modelId="{3E282CB2-716F-419C-939B-B25EC4127C6B}" type="presParOf" srcId="{06076922-260B-4F78-A381-5D000A60759A}" destId="{6B02EC20-F988-4333-AA97-8F54954C5176}" srcOrd="0" destOrd="0" presId="urn:microsoft.com/office/officeart/2005/8/layout/cycle4"/>
    <dgm:cxn modelId="{13B051C5-648D-46F8-97B6-02E35BA8A62A}" type="presParOf" srcId="{6B02EC20-F988-4333-AA97-8F54954C5176}" destId="{CC225B18-063B-4891-AA54-54596BB8C8E2}" srcOrd="0" destOrd="0" presId="urn:microsoft.com/office/officeart/2005/8/layout/cycle4"/>
    <dgm:cxn modelId="{3D3F6DF6-576D-4E59-84A8-A26BE7CB1235}" type="presParOf" srcId="{CC225B18-063B-4891-AA54-54596BB8C8E2}" destId="{92E42BBC-7393-4CCC-9275-9CB73629C788}" srcOrd="0" destOrd="0" presId="urn:microsoft.com/office/officeart/2005/8/layout/cycle4"/>
    <dgm:cxn modelId="{0EADA77E-E41E-4447-82C9-CDCCF1B31785}" type="presParOf" srcId="{CC225B18-063B-4891-AA54-54596BB8C8E2}" destId="{7ABA1C46-873D-490E-B6EA-892139B462E8}" srcOrd="1" destOrd="0" presId="urn:microsoft.com/office/officeart/2005/8/layout/cycle4"/>
    <dgm:cxn modelId="{A26B4C0D-2518-4AD1-A7B8-27034FA1FB63}" type="presParOf" srcId="{6B02EC20-F988-4333-AA97-8F54954C5176}" destId="{459D20D8-6AEB-42A4-B4FD-C5B6933C82B5}" srcOrd="1" destOrd="0" presId="urn:microsoft.com/office/officeart/2005/8/layout/cycle4"/>
    <dgm:cxn modelId="{A485A9A5-1901-48F2-88DF-2D815659EEF7}" type="presParOf" srcId="{459D20D8-6AEB-42A4-B4FD-C5B6933C82B5}" destId="{5070285A-143D-4DBE-B27F-E1159D8F7EE0}" srcOrd="0" destOrd="0" presId="urn:microsoft.com/office/officeart/2005/8/layout/cycle4"/>
    <dgm:cxn modelId="{A67163E1-6E75-4B9A-8B24-98669F3C0930}" type="presParOf" srcId="{459D20D8-6AEB-42A4-B4FD-C5B6933C82B5}" destId="{ED7030D2-C097-4FCB-9AB3-452CAB9A85C2}" srcOrd="1" destOrd="0" presId="urn:microsoft.com/office/officeart/2005/8/layout/cycle4"/>
    <dgm:cxn modelId="{9E00F20E-6AAF-4F71-924D-EB3DFDA8C10C}" type="presParOf" srcId="{6B02EC20-F988-4333-AA97-8F54954C5176}" destId="{F2E50E65-BA4F-4D88-98ED-E62E0CFBAC43}" srcOrd="2" destOrd="0" presId="urn:microsoft.com/office/officeart/2005/8/layout/cycle4"/>
    <dgm:cxn modelId="{F4B5E00C-1B63-425A-8251-CC6B2708B5A6}" type="presParOf" srcId="{F2E50E65-BA4F-4D88-98ED-E62E0CFBAC43}" destId="{EE03C707-41AD-4971-A467-B79B85EAFDA5}" srcOrd="0" destOrd="0" presId="urn:microsoft.com/office/officeart/2005/8/layout/cycle4"/>
    <dgm:cxn modelId="{E65F4D93-83F2-4239-A83E-B2C8D6E78699}" type="presParOf" srcId="{F2E50E65-BA4F-4D88-98ED-E62E0CFBAC43}" destId="{2F57388A-71F6-4898-89A3-8A3700832BFA}" srcOrd="1" destOrd="0" presId="urn:microsoft.com/office/officeart/2005/8/layout/cycle4"/>
    <dgm:cxn modelId="{E13346EE-EE3E-4652-85CD-23C08990B8B1}" type="presParOf" srcId="{6B02EC20-F988-4333-AA97-8F54954C5176}" destId="{B81EB138-4231-4B30-82F4-368DB8F65AA3}" srcOrd="3" destOrd="0" presId="urn:microsoft.com/office/officeart/2005/8/layout/cycle4"/>
    <dgm:cxn modelId="{FB8FE83E-3D58-4FA3-962E-8FF52E0E3E3F}" type="presParOf" srcId="{B81EB138-4231-4B30-82F4-368DB8F65AA3}" destId="{4931AA76-EF2F-4B61-8D0D-34C2CCC4E0CC}" srcOrd="0" destOrd="0" presId="urn:microsoft.com/office/officeart/2005/8/layout/cycle4"/>
    <dgm:cxn modelId="{D8406F82-A179-46AF-B2F0-5DB9007876CC}" type="presParOf" srcId="{B81EB138-4231-4B30-82F4-368DB8F65AA3}" destId="{35144B83-8B0A-47A0-83EF-3970A5930F06}" srcOrd="1" destOrd="0" presId="urn:microsoft.com/office/officeart/2005/8/layout/cycle4"/>
    <dgm:cxn modelId="{BA5147CA-F1C6-49DF-9231-242B8130496B}" type="presParOf" srcId="{6B02EC20-F988-4333-AA97-8F54954C5176}" destId="{F98BA3F6-8181-463A-AEF6-340228637985}" srcOrd="4" destOrd="0" presId="urn:microsoft.com/office/officeart/2005/8/layout/cycle4"/>
    <dgm:cxn modelId="{0D80B36E-086E-4D13-BB05-12389325023B}" type="presParOf" srcId="{06076922-260B-4F78-A381-5D000A60759A}" destId="{FAD821F9-089D-46ED-820E-AA82C10ECA18}" srcOrd="1" destOrd="0" presId="urn:microsoft.com/office/officeart/2005/8/layout/cycle4"/>
    <dgm:cxn modelId="{E2322DCE-9077-4BE2-AC6D-18C330336FC4}" type="presParOf" srcId="{FAD821F9-089D-46ED-820E-AA82C10ECA18}" destId="{D44F5B79-26EF-4EF9-B016-E77FF88967AA}" srcOrd="0" destOrd="0" presId="urn:microsoft.com/office/officeart/2005/8/layout/cycle4"/>
    <dgm:cxn modelId="{5B8E5F49-910F-4675-8611-7F1BF11EBEF2}" type="presParOf" srcId="{FAD821F9-089D-46ED-820E-AA82C10ECA18}" destId="{C7DC0DAE-A8FD-43A3-B730-576980CB5EE0}" srcOrd="1" destOrd="0" presId="urn:microsoft.com/office/officeart/2005/8/layout/cycle4"/>
    <dgm:cxn modelId="{06BDAAB7-E0E6-4789-B956-D82D48A9CDBD}" type="presParOf" srcId="{FAD821F9-089D-46ED-820E-AA82C10ECA18}" destId="{5A8FE2B6-6EA2-45FB-9E87-CA32E917212E}" srcOrd="2" destOrd="0" presId="urn:microsoft.com/office/officeart/2005/8/layout/cycle4"/>
    <dgm:cxn modelId="{15EC1B76-1B28-4756-A394-5464345917BC}" type="presParOf" srcId="{FAD821F9-089D-46ED-820E-AA82C10ECA18}" destId="{424FC6EB-B03D-4A33-93EB-D6E3D43D48BF}" srcOrd="3" destOrd="0" presId="urn:microsoft.com/office/officeart/2005/8/layout/cycle4"/>
    <dgm:cxn modelId="{575EB675-8F78-4687-BDE9-48C46DFDDE86}" type="presParOf" srcId="{FAD821F9-089D-46ED-820E-AA82C10ECA18}" destId="{9A6B946B-344F-4998-9367-DF3DF99940E8}" srcOrd="4" destOrd="0" presId="urn:microsoft.com/office/officeart/2005/8/layout/cycle4"/>
    <dgm:cxn modelId="{BEBBB57D-B50E-498E-AC0C-55139FA2031F}" type="presParOf" srcId="{06076922-260B-4F78-A381-5D000A60759A}" destId="{D05D9C0D-3462-4462-95B9-B8801EFC3912}" srcOrd="2" destOrd="0" presId="urn:microsoft.com/office/officeart/2005/8/layout/cycle4"/>
    <dgm:cxn modelId="{DFD06BF7-5B70-4528-80B6-BD42ABEE5B9C}" type="presParOf" srcId="{06076922-260B-4F78-A381-5D000A60759A}" destId="{58D725F7-78D8-4DCF-B8C3-9F6AE7F73B7D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03C707-41AD-4971-A467-B79B85EAFDA5}">
      <dsp:nvSpPr>
        <dsp:cNvPr id="0" name=""/>
        <dsp:cNvSpPr/>
      </dsp:nvSpPr>
      <dsp:spPr>
        <a:xfrm>
          <a:off x="5660480" y="3402784"/>
          <a:ext cx="2981327" cy="1984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Child protection agenda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Whole family approach not embedded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Service redesign/budget cuts/morale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Cultural ‘fit’</a:t>
          </a:r>
          <a:endParaRPr lang="en-GB" sz="1200" kern="1200" dirty="0"/>
        </a:p>
      </dsp:txBody>
      <dsp:txXfrm>
        <a:off x="6598470" y="3942494"/>
        <a:ext cx="1999745" cy="1401169"/>
      </dsp:txXfrm>
    </dsp:sp>
    <dsp:sp modelId="{4931AA76-EF2F-4B61-8D0D-34C2CCC4E0CC}">
      <dsp:nvSpPr>
        <dsp:cNvPr id="0" name=""/>
        <dsp:cNvSpPr/>
      </dsp:nvSpPr>
      <dsp:spPr>
        <a:xfrm>
          <a:off x="0" y="3313841"/>
          <a:ext cx="3081264" cy="21623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 smtClean="0"/>
            <a:t>Assessment &amp; signposting</a:t>
          </a:r>
          <a:endParaRPr lang="en-GB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 smtClean="0"/>
            <a:t>Optional (‘Opt-in’) intervention</a:t>
          </a:r>
          <a:endParaRPr lang="en-GB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 smtClean="0"/>
            <a:t>Accessibility/acceptability</a:t>
          </a:r>
          <a:endParaRPr lang="en-GB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 smtClean="0"/>
            <a:t>‘Fit’ with model of care and other intervention approaches</a:t>
          </a:r>
          <a:endParaRPr lang="en-GB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 smtClean="0"/>
            <a:t>Operational issues to overcome</a:t>
          </a:r>
          <a:endParaRPr lang="en-GB" sz="1100" kern="1200" dirty="0"/>
        </a:p>
      </dsp:txBody>
      <dsp:txXfrm>
        <a:off x="47501" y="3901940"/>
        <a:ext cx="2061883" cy="1526790"/>
      </dsp:txXfrm>
    </dsp:sp>
    <dsp:sp modelId="{5070285A-143D-4DBE-B27F-E1159D8F7EE0}">
      <dsp:nvSpPr>
        <dsp:cNvPr id="0" name=""/>
        <dsp:cNvSpPr/>
      </dsp:nvSpPr>
      <dsp:spPr>
        <a:xfrm>
          <a:off x="5345269" y="-10158"/>
          <a:ext cx="3296538" cy="16446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 smtClean="0"/>
            <a:t>Gatekeeping</a:t>
          </a:r>
          <a:endParaRPr lang="en-GB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 smtClean="0"/>
            <a:t>Lack of buy-in</a:t>
          </a:r>
          <a:endParaRPr lang="en-GB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 smtClean="0"/>
            <a:t>Caseloads, Targets, Staffing</a:t>
          </a:r>
          <a:endParaRPr lang="en-GB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 smtClean="0"/>
            <a:t>Confidence/knowledge</a:t>
          </a:r>
          <a:endParaRPr lang="en-GB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 smtClean="0"/>
            <a:t>Individual vs family-focused practice</a:t>
          </a:r>
          <a:endParaRPr lang="en-GB" sz="1000" kern="1200" dirty="0"/>
        </a:p>
      </dsp:txBody>
      <dsp:txXfrm>
        <a:off x="6370357" y="25969"/>
        <a:ext cx="2235323" cy="1161207"/>
      </dsp:txXfrm>
    </dsp:sp>
    <dsp:sp modelId="{92E42BBC-7393-4CCC-9275-9CB73629C788}">
      <dsp:nvSpPr>
        <dsp:cNvPr id="0" name=""/>
        <dsp:cNvSpPr/>
      </dsp:nvSpPr>
      <dsp:spPr>
        <a:xfrm>
          <a:off x="0" y="0"/>
          <a:ext cx="3733787" cy="15898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 smtClean="0"/>
            <a:t>Child Care, Transport, Money, Time</a:t>
          </a:r>
          <a:endParaRPr lang="en-GB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 smtClean="0"/>
            <a:t>Reluctance to see ‘another’ professional</a:t>
          </a:r>
          <a:endParaRPr lang="en-GB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 smtClean="0"/>
            <a:t>Resistance to drug testing</a:t>
          </a:r>
          <a:endParaRPr lang="en-GB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 smtClean="0"/>
            <a:t>Daily contract ‘cheesy’ or irrelevant</a:t>
          </a:r>
          <a:endParaRPr lang="en-GB" sz="1100" kern="1200" dirty="0"/>
        </a:p>
      </dsp:txBody>
      <dsp:txXfrm>
        <a:off x="34924" y="34924"/>
        <a:ext cx="2543803" cy="1122555"/>
      </dsp:txXfrm>
    </dsp:sp>
    <dsp:sp modelId="{D44F5B79-26EF-4EF9-B016-E77FF88967AA}">
      <dsp:nvSpPr>
        <dsp:cNvPr id="0" name=""/>
        <dsp:cNvSpPr/>
      </dsp:nvSpPr>
      <dsp:spPr>
        <a:xfrm>
          <a:off x="1964345" y="362060"/>
          <a:ext cx="2303362" cy="2303362"/>
        </a:xfrm>
        <a:prstGeom prst="pieWedge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Patient level</a:t>
          </a:r>
          <a:endParaRPr lang="en-GB" sz="2300" kern="1200" dirty="0"/>
        </a:p>
      </dsp:txBody>
      <dsp:txXfrm>
        <a:off x="2638984" y="1036699"/>
        <a:ext cx="1628723" cy="1628723"/>
      </dsp:txXfrm>
    </dsp:sp>
    <dsp:sp modelId="{C7DC0DAE-A8FD-43A3-B730-576980CB5EE0}">
      <dsp:nvSpPr>
        <dsp:cNvPr id="0" name=""/>
        <dsp:cNvSpPr/>
      </dsp:nvSpPr>
      <dsp:spPr>
        <a:xfrm rot="5400000">
          <a:off x="4374099" y="362060"/>
          <a:ext cx="2303362" cy="2303362"/>
        </a:xfrm>
        <a:prstGeom prst="pieWedge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Clinician level</a:t>
          </a:r>
          <a:endParaRPr lang="en-GB" sz="2300" kern="1200" dirty="0"/>
        </a:p>
      </dsp:txBody>
      <dsp:txXfrm rot="-5400000">
        <a:off x="4374099" y="1036699"/>
        <a:ext cx="1628723" cy="1628723"/>
      </dsp:txXfrm>
    </dsp:sp>
    <dsp:sp modelId="{5A8FE2B6-6EA2-45FB-9E87-CA32E917212E}">
      <dsp:nvSpPr>
        <dsp:cNvPr id="0" name=""/>
        <dsp:cNvSpPr/>
      </dsp:nvSpPr>
      <dsp:spPr>
        <a:xfrm rot="10800000">
          <a:off x="4374099" y="2771814"/>
          <a:ext cx="2303362" cy="2303362"/>
        </a:xfrm>
        <a:prstGeom prst="pieWedge">
          <a:avLst/>
        </a:prstGeom>
        <a:solidFill>
          <a:srgbClr val="7030A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Structural level</a:t>
          </a:r>
          <a:endParaRPr lang="en-GB" sz="2300" kern="1200" dirty="0"/>
        </a:p>
      </dsp:txBody>
      <dsp:txXfrm rot="10800000">
        <a:off x="4374099" y="2771814"/>
        <a:ext cx="1628723" cy="1628723"/>
      </dsp:txXfrm>
    </dsp:sp>
    <dsp:sp modelId="{424FC6EB-B03D-4A33-93EB-D6E3D43D48BF}">
      <dsp:nvSpPr>
        <dsp:cNvPr id="0" name=""/>
        <dsp:cNvSpPr/>
      </dsp:nvSpPr>
      <dsp:spPr>
        <a:xfrm rot="16200000">
          <a:off x="1964345" y="2771814"/>
          <a:ext cx="2303362" cy="2303362"/>
        </a:xfrm>
        <a:prstGeom prst="pieWedge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Service level</a:t>
          </a:r>
          <a:endParaRPr lang="en-GB" sz="2300" kern="1200" dirty="0"/>
        </a:p>
      </dsp:txBody>
      <dsp:txXfrm rot="5400000">
        <a:off x="2638984" y="2771814"/>
        <a:ext cx="1628723" cy="1628723"/>
      </dsp:txXfrm>
    </dsp:sp>
    <dsp:sp modelId="{D05D9C0D-3462-4462-95B9-B8801EFC3912}">
      <dsp:nvSpPr>
        <dsp:cNvPr id="0" name=""/>
        <dsp:cNvSpPr/>
      </dsp:nvSpPr>
      <dsp:spPr>
        <a:xfrm>
          <a:off x="3923268" y="2239860"/>
          <a:ext cx="795271" cy="691540"/>
        </a:xfrm>
        <a:prstGeom prst="circular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58D725F7-78D8-4DCF-B8C3-9F6AE7F73B7D}">
      <dsp:nvSpPr>
        <dsp:cNvPr id="0" name=""/>
        <dsp:cNvSpPr/>
      </dsp:nvSpPr>
      <dsp:spPr>
        <a:xfrm rot="10800000">
          <a:off x="3923268" y="2505837"/>
          <a:ext cx="795271" cy="691540"/>
        </a:xfrm>
        <a:prstGeom prst="circular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pPr>
              <a:defRPr/>
            </a:pPr>
            <a:fld id="{986F6D39-2260-4E54-8AC4-17A72DC508C1}" type="datetimeFigureOut">
              <a:rPr lang="en-GB"/>
              <a:pPr>
                <a:defRPr/>
              </a:pPr>
              <a:t>29/10/2018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pPr>
              <a:defRPr/>
            </a:pPr>
            <a:fld id="{FD30537B-E2DE-480B-96E5-7223FC0078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AF7778A1-D326-4BAB-B3C3-F2BF60ABCE4B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9D39D8D6-302B-4C35-8740-446AA9EE4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801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sz="1200" dirty="0" smtClean="0"/>
              <a:t>Behavioural Couples Therapy (BCT) is a psychosocial intervention for the treatment of addiction recommended by NICE and the UK Department of Health. </a:t>
            </a:r>
          </a:p>
          <a:p>
            <a:pPr eaLnBrk="1" hangingPunct="1">
              <a:spcBef>
                <a:spcPct val="0"/>
              </a:spcBef>
            </a:pPr>
            <a:endParaRPr lang="en-GB" altLang="en-US" sz="1200" dirty="0" smtClean="0"/>
          </a:p>
          <a:p>
            <a:pPr eaLnBrk="1" hangingPunct="1">
              <a:spcBef>
                <a:spcPct val="0"/>
              </a:spcBef>
            </a:pPr>
            <a:r>
              <a:rPr lang="en-GB" altLang="en-US" sz="1200" dirty="0" smtClean="0"/>
              <a:t>Evidence from the USA shows that BCT, when compared to individual-based treatment, improves abstinence rates and alcohol and drug-related harms, reduces domestic violence and can indirectly benefit children living in the home. </a:t>
            </a:r>
          </a:p>
          <a:p>
            <a:pPr eaLnBrk="1" hangingPunct="1">
              <a:spcBef>
                <a:spcPct val="0"/>
              </a:spcBef>
            </a:pPr>
            <a:endParaRPr lang="en-GB" altLang="en-US" sz="1200" dirty="0" smtClean="0"/>
          </a:p>
          <a:p>
            <a:pPr eaLnBrk="1" hangingPunct="1">
              <a:spcBef>
                <a:spcPct val="0"/>
              </a:spcBef>
            </a:pPr>
            <a:r>
              <a:rPr lang="en-GB" altLang="en-US" sz="1200" dirty="0" smtClean="0"/>
              <a:t>However, evidence suggests that implementation of the intervention is limited within addiction services and BCT has not been evaluated in the UK. </a:t>
            </a:r>
          </a:p>
          <a:p>
            <a:pPr eaLnBrk="1" hangingPunct="1">
              <a:spcBef>
                <a:spcPct val="0"/>
              </a:spcBef>
            </a:pPr>
            <a:endParaRPr lang="en-GB" altLang="en-US" sz="1200" dirty="0" smtClean="0"/>
          </a:p>
          <a:p>
            <a:pPr eaLnBrk="1" hangingPunct="1">
              <a:spcBef>
                <a:spcPct val="0"/>
              </a:spcBef>
            </a:pPr>
            <a:r>
              <a:rPr lang="en-GB" altLang="en-US" sz="1200" dirty="0" smtClean="0"/>
              <a:t>So we conducted first study of BCT in the UK, which aimed to test the feasibility of implementing and evaluating the intervention with parent-couples on opioid substitution therapy (OST) living with children aged 0-16 years.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4986" indent="-30961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38441" indent="-2476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33817" indent="-2476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29193" indent="-2476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4A755D3-C310-492C-B6D0-9B5952BFFF64}" type="slidenum">
              <a:rPr lang="en-GB" altLang="en-US" smtClean="0"/>
              <a:pPr/>
              <a:t>1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676888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5376" lvl="1">
              <a:defRPr/>
            </a:pPr>
            <a:r>
              <a:rPr lang="en-GB" altLang="en-US" sz="1400" b="0" dirty="0" smtClean="0"/>
              <a:t>The intervention itself is a 12 session manualised programme, delivered over a 3-4 month period.</a:t>
            </a:r>
          </a:p>
          <a:p>
            <a:pPr marL="495376" lvl="1">
              <a:defRPr/>
            </a:pPr>
            <a:endParaRPr lang="en-GB" altLang="en-US" sz="1400" b="0" dirty="0" smtClean="0"/>
          </a:p>
          <a:p>
            <a:pPr marL="495376" lvl="1">
              <a:defRPr/>
            </a:pPr>
            <a:r>
              <a:rPr lang="en-GB" altLang="en-US" sz="1400" b="0" dirty="0" smtClean="0"/>
              <a:t>Our study involved the delivery of BCT to a target 18 couples. </a:t>
            </a:r>
          </a:p>
          <a:p>
            <a:pPr marL="495376" lvl="1">
              <a:defRPr/>
            </a:pPr>
            <a:endParaRPr lang="en-GB" altLang="en-US" sz="1400" b="0" dirty="0" smtClean="0"/>
          </a:p>
          <a:p>
            <a:pPr marL="495376" lvl="1">
              <a:defRPr/>
            </a:pPr>
            <a:r>
              <a:rPr lang="en-GB" altLang="en-US" sz="1400" b="0" dirty="0" smtClean="0"/>
              <a:t>We collected baseline and end-of-treatment measures (substance use/couple functioning/parenting/child wellbeing/health economics) and uptake/attrition/completion rates. </a:t>
            </a:r>
          </a:p>
          <a:p>
            <a:pPr marL="495376" lvl="1">
              <a:defRPr/>
            </a:pPr>
            <a:endParaRPr lang="en-GB" altLang="en-US" sz="1400" b="0" dirty="0" smtClean="0"/>
          </a:p>
          <a:p>
            <a:pPr marL="495376" lvl="1">
              <a:defRPr/>
            </a:pPr>
            <a:r>
              <a:rPr lang="en-GB" altLang="en-US" sz="1400" b="0" dirty="0" smtClean="0"/>
              <a:t>We conducted qualitative interviews with BCT parents (n=26), other parents in receipt of OST (n=11), BCT therapists (n=6) and five focus groups with referring staff (n=24) to explore acceptability and barriers/facilitators to implementation.</a:t>
            </a:r>
          </a:p>
          <a:p>
            <a:pPr marL="495376" lvl="1">
              <a:defRPr/>
            </a:pPr>
            <a:endParaRPr lang="en-GB" altLang="en-US" sz="1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2E066-4351-484A-ADB6-A26827B8E97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015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9D8D6-302B-4C35-8740-446AA9EE4A8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063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400" dirty="0" smtClean="0"/>
              <a:t>Results: 13/18 couples enrolled (June 2016-June 2017) but only seven engaged in the intervention and none completed the programme. Average number of sessions attended was 3.4/12. </a:t>
            </a:r>
          </a:p>
          <a:p>
            <a:endParaRPr lang="en-GB" sz="1400" dirty="0" smtClean="0"/>
          </a:p>
          <a:p>
            <a:r>
              <a:rPr lang="en-GB" sz="1400" dirty="0" smtClean="0"/>
              <a:t>Barriers to implementation were multiple and inter-related. </a:t>
            </a:r>
          </a:p>
          <a:p>
            <a:endParaRPr lang="en-GB" sz="1400" dirty="0" smtClean="0"/>
          </a:p>
          <a:p>
            <a:r>
              <a:rPr lang="en-GB" sz="1400" dirty="0" smtClean="0"/>
              <a:t>Parent-level, clinician, service, operational, and structural-level obstacles to recruitment, engagement, retention and delivery of BCT.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9D8D6-302B-4C35-8740-446AA9EE4A8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703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400" dirty="0" smtClean="0"/>
              <a:t>Can BCT be adapted to become a realistic option for parents with children?</a:t>
            </a:r>
          </a:p>
          <a:p>
            <a:r>
              <a:rPr lang="en-GB" sz="1400" dirty="0" smtClean="0"/>
              <a:t>Potentially yes – shorter number of sessions, more flexible delivery, individually tailored/reviewed, wider family involvement</a:t>
            </a:r>
          </a:p>
          <a:p>
            <a:endParaRPr lang="en-GB" sz="1400" dirty="0" smtClean="0"/>
          </a:p>
          <a:p>
            <a:r>
              <a:rPr lang="en-GB" sz="1400" dirty="0" smtClean="0"/>
              <a:t>Can professionals and individual services adapt to make BCT a realistic option?</a:t>
            </a:r>
          </a:p>
          <a:p>
            <a:r>
              <a:rPr lang="en-GB" sz="1400" dirty="0" smtClean="0"/>
              <a:t>Potentially yes – shift</a:t>
            </a:r>
            <a:r>
              <a:rPr lang="en-GB" sz="1400" baseline="0" dirty="0" smtClean="0"/>
              <a:t> in mind set/culture, routine treatment, accessible, training/support/supervision</a:t>
            </a:r>
            <a:endParaRPr lang="en-GB" sz="1400" dirty="0" smtClean="0"/>
          </a:p>
          <a:p>
            <a:endParaRPr lang="en-GB" sz="1400" dirty="0" smtClean="0"/>
          </a:p>
          <a:p>
            <a:r>
              <a:rPr lang="en-GB" sz="1400" dirty="0" smtClean="0"/>
              <a:t>Can structural barriers be overcome to make BCT a realistic option? </a:t>
            </a:r>
          </a:p>
          <a:p>
            <a:r>
              <a:rPr lang="en-GB" sz="1400" dirty="0" smtClean="0"/>
              <a:t>Potentially</a:t>
            </a:r>
            <a:r>
              <a:rPr lang="en-GB" sz="1400" baseline="0" dirty="0" smtClean="0"/>
              <a:t> yes – whole family approach, adult/child services join working, child care/incentives, family support not child protection focus.</a:t>
            </a:r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9D8D6-302B-4C35-8740-446AA9EE4A8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569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179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430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77838"/>
            <a:ext cx="2057400" cy="5222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77838"/>
            <a:ext cx="6019800" cy="5222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303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9789A-3456-4FC1-8B4B-DDA512FC8214}" type="datetimeFigureOut">
              <a:rPr lang="en-US"/>
              <a:pPr>
                <a:defRPr/>
              </a:pPr>
              <a:t>10/29/2018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91E3B-7589-4FCE-944F-A416D0B55E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74347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8325C-3980-4A8C-A288-8A7819D10715}" type="datetimeFigureOut">
              <a:rPr lang="en-US"/>
              <a:pPr>
                <a:defRPr/>
              </a:pPr>
              <a:t>10/29/2018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647A4-6177-4D79-8C89-DA80AC0017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96449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66B6B-9C48-4B43-8584-50BA7AA972FC}" type="datetimeFigureOut">
              <a:rPr lang="en-US"/>
              <a:pPr>
                <a:defRPr/>
              </a:pPr>
              <a:t>10/29/2018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D10EF-182B-4D3E-B31B-6420A5CD59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85604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37D0E-FFA0-4388-8A97-34DCF4EC4DB7}" type="datetimeFigureOut">
              <a:rPr lang="en-US"/>
              <a:pPr>
                <a:defRPr/>
              </a:pPr>
              <a:t>10/29/2018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099AD-4534-4E77-BC65-9511C3AF2F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545766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08031-7423-4965-9EC1-BEA3153FA800}" type="datetimeFigureOut">
              <a:rPr lang="en-US"/>
              <a:pPr>
                <a:defRPr/>
              </a:pPr>
              <a:t>10/29/2018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D7E44-539B-4B62-A16E-92A34DC3CF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22436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1858D-EECA-41F2-AEB1-9B0BAE0312D3}" type="datetimeFigureOut">
              <a:rPr lang="en-US"/>
              <a:pPr>
                <a:defRPr/>
              </a:pPr>
              <a:t>10/29/2018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BAB43-C337-4D56-BFC7-A81070F2C6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31874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13412-C614-4D61-B982-F3F441B134D3}" type="datetimeFigureOut">
              <a:rPr lang="en-US"/>
              <a:pPr>
                <a:defRPr/>
              </a:pPr>
              <a:t>10/29/2018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873F3-D9A9-4913-9DDB-49F271B7C06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84679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89F08-6F9B-4885-A605-A633CA1DF34A}" type="datetimeFigureOut">
              <a:rPr lang="en-US"/>
              <a:pPr>
                <a:defRPr/>
              </a:pPr>
              <a:t>10/29/2018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14A0E-46DE-471F-A549-DB4808047E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9904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75" y="2087758"/>
            <a:ext cx="8448674" cy="42281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9028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76BCE-5628-4C92-934E-C665B1DD0551}" type="datetimeFigureOut">
              <a:rPr lang="en-US"/>
              <a:pPr>
                <a:defRPr/>
              </a:pPr>
              <a:t>10/29/2018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07D66-9A39-4CF9-B1DB-C68375B967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03821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951A5-8918-46D8-A2F6-075F4D50FC1B}" type="datetimeFigureOut">
              <a:rPr lang="en-US"/>
              <a:pPr>
                <a:defRPr/>
              </a:pPr>
              <a:t>10/29/2018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6F4A4-4822-43FB-98AB-1A11F50450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20420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FE4CD-C6E2-4248-8870-B785EEAA4917}" type="datetimeFigureOut">
              <a:rPr lang="en-US"/>
              <a:pPr>
                <a:defRPr/>
              </a:pPr>
              <a:t>10/29/2018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4794F-FCE7-43A8-A4B2-3DDF57251F2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7263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4509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0325"/>
            <a:ext cx="4038600" cy="4370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0325"/>
            <a:ext cx="4038600" cy="4370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882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433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766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8910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258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2785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6075" y="1279525"/>
            <a:ext cx="844867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6075" y="2079625"/>
            <a:ext cx="8448675" cy="422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pic>
        <p:nvPicPr>
          <p:cNvPr id="1028" name="Picture 17" descr="ENU_Logo_be0f34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475" y="352425"/>
            <a:ext cx="2200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231F7EF-A221-41B2-8DE5-EE0BE1BADE42}" type="datetimeFigureOut">
              <a:rPr lang="en-US"/>
              <a:pPr>
                <a:defRPr/>
              </a:pPr>
              <a:t>10/29/2018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792ACA3-5941-4EA5-B647-1105664C70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4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4"/>
          <p:cNvSpPr>
            <a:spLocks noGrp="1"/>
          </p:cNvSpPr>
          <p:nvPr>
            <p:ph idx="1"/>
          </p:nvPr>
        </p:nvSpPr>
        <p:spPr>
          <a:xfrm>
            <a:off x="273650" y="1866849"/>
            <a:ext cx="8537842" cy="3398848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1800" b="1" dirty="0" smtClean="0">
                <a:solidFill>
                  <a:srgbClr val="0070C0"/>
                </a:solidFill>
              </a:rPr>
              <a:t>Research Team </a:t>
            </a:r>
          </a:p>
          <a:p>
            <a:pPr marL="0" indent="0" eaLnBrk="1" hangingPunct="1">
              <a:buNone/>
              <a:defRPr/>
            </a:pPr>
            <a:r>
              <a:rPr lang="en-GB" altLang="en-US" sz="1800" b="1" dirty="0" smtClean="0"/>
              <a:t>Principal Investigator: </a:t>
            </a:r>
            <a:r>
              <a:rPr lang="en-GB" altLang="en-US" sz="1800" b="1" dirty="0"/>
              <a:t>Dr </a:t>
            </a:r>
            <a:r>
              <a:rPr lang="en-GB" altLang="en-US" sz="1800" b="1" dirty="0" smtClean="0"/>
              <a:t>Anne Whittaker, University of Stirling</a:t>
            </a:r>
          </a:p>
          <a:p>
            <a:pPr marL="0" indent="0" eaLnBrk="1" hangingPunct="1">
              <a:buNone/>
              <a:defRPr/>
            </a:pPr>
            <a:r>
              <a:rPr lang="en-GB" altLang="en-US" sz="1800" dirty="0" smtClean="0"/>
              <a:t>Co-investigators: Professor Elliott (Glasgow Caledonian), Professor Taylor (Birmingham), Dr Klostermann (Medialle College, USA), Andy </a:t>
            </a:r>
            <a:r>
              <a:rPr lang="en-GB" altLang="en-US" sz="1800" dirty="0"/>
              <a:t>Stoddart </a:t>
            </a:r>
            <a:r>
              <a:rPr lang="en-GB" altLang="en-US" sz="1800" dirty="0" smtClean="0"/>
              <a:t>(Edinburgh</a:t>
            </a:r>
            <a:r>
              <a:rPr lang="en-GB" altLang="en-US" sz="1800" dirty="0"/>
              <a:t>), </a:t>
            </a:r>
          </a:p>
          <a:p>
            <a:pPr marL="0" indent="0" eaLnBrk="1" hangingPunct="1">
              <a:buNone/>
              <a:defRPr/>
            </a:pPr>
            <a:r>
              <a:rPr lang="en-GB" altLang="en-US" sz="1800" dirty="0" smtClean="0"/>
              <a:t>Research Fellows: Heather Black, Dr Peter Hillen (Edinburgh Napier).</a:t>
            </a:r>
          </a:p>
          <a:p>
            <a:pPr marL="0" indent="0" eaLnBrk="1" hangingPunct="1">
              <a:buNone/>
              <a:defRPr/>
            </a:pPr>
            <a:r>
              <a:rPr lang="en-GB" altLang="en-US" sz="1800" b="1" dirty="0" smtClean="0">
                <a:solidFill>
                  <a:srgbClr val="0070C0"/>
                </a:solidFill>
              </a:rPr>
              <a:t>Steering Committee </a:t>
            </a:r>
          </a:p>
          <a:p>
            <a:pPr marL="0" indent="0" eaLnBrk="1" hangingPunct="1">
              <a:buNone/>
              <a:defRPr/>
            </a:pPr>
            <a:r>
              <a:rPr lang="en-GB" altLang="en-US" sz="1800" dirty="0" smtClean="0"/>
              <a:t>Professor O’Farrell (Harvard, USA), </a:t>
            </a:r>
            <a:r>
              <a:rPr lang="en-GB" altLang="en-US" sz="1800" dirty="0"/>
              <a:t>Professor </a:t>
            </a:r>
            <a:r>
              <a:rPr lang="en-GB" altLang="en-US" sz="1800" dirty="0" smtClean="0"/>
              <a:t>Weir (Edinburgh), Dr Littlewood (NHS Lothian), Dr Gill (Edinburgh Napier), 2 service users (mother &amp; father).</a:t>
            </a:r>
          </a:p>
          <a:p>
            <a:pPr marL="0" indent="0" eaLnBrk="1" hangingPunct="1">
              <a:buNone/>
              <a:defRPr/>
            </a:pPr>
            <a:r>
              <a:rPr lang="en-GB" altLang="en-US" sz="1800" b="1" dirty="0">
                <a:solidFill>
                  <a:srgbClr val="0070C0"/>
                </a:solidFill>
              </a:rPr>
              <a:t>Funder: Chief Scientist Office</a:t>
            </a:r>
          </a:p>
          <a:p>
            <a:pPr eaLnBrk="1" hangingPunct="1">
              <a:defRPr/>
            </a:pPr>
            <a:endParaRPr lang="en-GB" altLang="en-US" dirty="0" smtClean="0"/>
          </a:p>
          <a:p>
            <a:pPr eaLnBrk="1" hangingPunct="1">
              <a:defRPr/>
            </a:pPr>
            <a:endParaRPr lang="en-GB" altLang="en-US" dirty="0"/>
          </a:p>
        </p:txBody>
      </p:sp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273650" y="137653"/>
            <a:ext cx="8469491" cy="1533831"/>
          </a:xfrm>
        </p:spPr>
        <p:txBody>
          <a:bodyPr/>
          <a:lstStyle/>
          <a:p>
            <a:pPr algn="ctr"/>
            <a:r>
              <a:rPr lang="en-GB" dirty="0"/>
              <a:t>Helping drug dependent parents and their children: Is Behavioural Couples Therapy a realistic option?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7859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15686" y="3057236"/>
            <a:ext cx="6263534" cy="3687692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GB" sz="2475" b="1" dirty="0" smtClean="0"/>
              <a:t>The intervention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GB" sz="2475" b="1" dirty="0" smtClean="0"/>
              <a:t>Study design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GB" sz="2475" b="1" dirty="0"/>
              <a:t>Mixed methods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GB" sz="2075" b="1" dirty="0"/>
              <a:t>Baseline data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GB" sz="2075" b="1" dirty="0"/>
              <a:t>End-of-treatment data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GB" sz="2475" b="1" dirty="0"/>
              <a:t>Qualitative interviews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GB" sz="2075" b="1" dirty="0"/>
              <a:t>Couples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GB" sz="2075" b="1" dirty="0"/>
              <a:t>Other parents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GB" sz="2075" b="1" dirty="0"/>
              <a:t>Therapists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GB" sz="2075" b="1" dirty="0"/>
              <a:t>Referrers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en-GB" sz="2475" b="1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15685" y="127820"/>
            <a:ext cx="8523515" cy="2816344"/>
          </a:xfrm>
        </p:spPr>
        <p:txBody>
          <a:bodyPr>
            <a:normAutofit/>
          </a:bodyPr>
          <a:lstStyle/>
          <a:p>
            <a:r>
              <a:rPr lang="en-GB" altLang="en-US" dirty="0" smtClean="0">
                <a:solidFill>
                  <a:srgbClr val="FF0000"/>
                </a:solidFill>
              </a:rPr>
              <a:t>A feasibility study</a:t>
            </a:r>
            <a:br>
              <a:rPr lang="en-GB" altLang="en-US" dirty="0" smtClean="0">
                <a:solidFill>
                  <a:srgbClr val="FF0000"/>
                </a:solidFill>
              </a:rPr>
            </a:br>
            <a:r>
              <a:rPr lang="en-GB" altLang="en-US" dirty="0" smtClean="0">
                <a:solidFill>
                  <a:srgbClr val="FF0000"/>
                </a:solidFill>
              </a:rPr>
              <a:t/>
            </a:r>
            <a:br>
              <a:rPr lang="en-GB" altLang="en-US" dirty="0" smtClean="0">
                <a:solidFill>
                  <a:srgbClr val="FF0000"/>
                </a:solidFill>
              </a:rPr>
            </a:br>
            <a:r>
              <a:rPr lang="en-GB" altLang="en-US" dirty="0" smtClean="0">
                <a:solidFill>
                  <a:srgbClr val="FF0000"/>
                </a:solidFill>
              </a:rPr>
              <a:t>Behavioural </a:t>
            </a:r>
            <a:r>
              <a:rPr lang="en-GB" altLang="en-US" dirty="0">
                <a:solidFill>
                  <a:srgbClr val="FF0000"/>
                </a:solidFill>
              </a:rPr>
              <a:t>Couples Therapy </a:t>
            </a:r>
            <a:r>
              <a:rPr lang="en-GB" altLang="en-US" dirty="0" smtClean="0">
                <a:solidFill>
                  <a:srgbClr val="FF0000"/>
                </a:solidFill>
              </a:rPr>
              <a:t>(BCT) as </a:t>
            </a:r>
            <a:r>
              <a:rPr lang="en-GB" altLang="en-US" dirty="0">
                <a:solidFill>
                  <a:srgbClr val="FF0000"/>
                </a:solidFill>
              </a:rPr>
              <a:t>an adjunct to opioid substitution therapy for drug dependent </a:t>
            </a:r>
            <a:r>
              <a:rPr lang="en-GB" altLang="en-US" dirty="0" smtClean="0">
                <a:solidFill>
                  <a:srgbClr val="FF0000"/>
                </a:solidFill>
              </a:rPr>
              <a:t>parents</a:t>
            </a:r>
            <a:endParaRPr lang="en-GB" sz="3000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821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4"/>
          <p:cNvSpPr>
            <a:spLocks noGrp="1"/>
          </p:cNvSpPr>
          <p:nvPr>
            <p:ph idx="1"/>
          </p:nvPr>
        </p:nvSpPr>
        <p:spPr>
          <a:xfrm>
            <a:off x="346075" y="1366684"/>
            <a:ext cx="8448675" cy="4949979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GB" altLang="en-US" b="1" dirty="0" smtClean="0">
                <a:solidFill>
                  <a:srgbClr val="0070C0"/>
                </a:solidFill>
              </a:rPr>
              <a:t>13 couples (out of 28 referred)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GB" altLang="en-US" dirty="0" smtClean="0"/>
              <a:t>Concordant=7, Discordant=6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GB" altLang="en-US" dirty="0" smtClean="0"/>
              <a:t>OST (</a:t>
            </a:r>
            <a:r>
              <a:rPr lang="en-GB" dirty="0" smtClean="0"/>
              <a:t>13 </a:t>
            </a:r>
            <a:r>
              <a:rPr lang="en-GB" dirty="0"/>
              <a:t>male, 7 </a:t>
            </a:r>
            <a:r>
              <a:rPr lang="en-GB" dirty="0" smtClean="0"/>
              <a:t>female)</a:t>
            </a:r>
            <a:endParaRPr lang="en-GB" altLang="en-US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GB" altLang="en-US" dirty="0" smtClean="0"/>
              <a:t>Years on OST: Range 5-29yrs; Mean 14yrs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GB" altLang="en-US" dirty="0" smtClean="0"/>
              <a:t>Ages: 25-45yrs old; Mean 35yrs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GB" altLang="en-US" dirty="0" smtClean="0"/>
              <a:t>Married=2; Co-habiting=9; Living apart=2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GB" altLang="en-US" dirty="0" smtClean="0"/>
              <a:t>Length of relationship: 5-20yrs (Mean 11yrs)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GB" altLang="en-US" dirty="0" smtClean="0"/>
              <a:t>Children living with parents=17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GB" altLang="en-US" dirty="0" smtClean="0"/>
              <a:t>6 couples had 11 children living elsewhere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GB" altLang="en-US" dirty="0" smtClean="0"/>
              <a:t>Age of youngest child</a:t>
            </a:r>
            <a:r>
              <a:rPr lang="en-GB" altLang="en-US" dirty="0"/>
              <a:t>: </a:t>
            </a:r>
            <a:r>
              <a:rPr lang="en-GB" altLang="en-US" dirty="0" smtClean="0"/>
              <a:t>3mths – 14yrs (Mean 5yrs)</a:t>
            </a:r>
          </a:p>
          <a:p>
            <a:pPr eaLnBrk="1" hangingPunct="1">
              <a:defRPr/>
            </a:pPr>
            <a:endParaRPr lang="en-GB" altLang="en-US" dirty="0"/>
          </a:p>
          <a:p>
            <a:pPr marL="0" indent="0" eaLnBrk="1" hangingPunct="1">
              <a:buNone/>
              <a:defRPr/>
            </a:pPr>
            <a:r>
              <a:rPr lang="en-GB" altLang="en-US" b="1" dirty="0" smtClean="0">
                <a:solidFill>
                  <a:srgbClr val="FF0000"/>
                </a:solidFill>
              </a:rPr>
              <a:t>Multiple and complex needs!</a:t>
            </a:r>
          </a:p>
        </p:txBody>
      </p:sp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346075" y="255639"/>
            <a:ext cx="8448675" cy="1111045"/>
          </a:xfrm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rgbClr val="0070C0"/>
                </a:solidFill>
              </a:rPr>
              <a:t>Profile of the couples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353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46075" y="1"/>
            <a:ext cx="8448675" cy="1209368"/>
          </a:xfrm>
        </p:spPr>
        <p:txBody>
          <a:bodyPr/>
          <a:lstStyle/>
          <a:p>
            <a:r>
              <a:rPr lang="en-GB" altLang="en-US" dirty="0" smtClean="0">
                <a:solidFill>
                  <a:srgbClr val="FF0000"/>
                </a:solidFill>
              </a:rPr>
              <a:t>Is it feasible?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9486984"/>
              </p:ext>
            </p:extLst>
          </p:nvPr>
        </p:nvGraphicFramePr>
        <p:xfrm>
          <a:off x="346075" y="1209368"/>
          <a:ext cx="8641808" cy="5437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94825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6839" y="0"/>
            <a:ext cx="8448675" cy="1243013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For discussion - next steps?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36839" y="1120877"/>
            <a:ext cx="4768561" cy="5624052"/>
          </a:xfrm>
        </p:spPr>
        <p:txBody>
          <a:bodyPr/>
          <a:lstStyle/>
          <a:p>
            <a:r>
              <a:rPr lang="en-GB" dirty="0" smtClean="0"/>
              <a:t>Can BCT be adapted to become a realistic option for parents with children?</a:t>
            </a:r>
          </a:p>
          <a:p>
            <a:endParaRPr lang="en-GB" dirty="0" smtClean="0"/>
          </a:p>
          <a:p>
            <a:r>
              <a:rPr lang="en-GB" dirty="0" smtClean="0"/>
              <a:t>Can professionals and individual services adapt to make BCT a realistic option?</a:t>
            </a:r>
          </a:p>
          <a:p>
            <a:endParaRPr lang="en-GB" dirty="0" smtClean="0"/>
          </a:p>
          <a:p>
            <a:r>
              <a:rPr lang="en-GB" dirty="0" smtClean="0"/>
              <a:t>Can structural barriers be overcome to make BCT a realistic option? 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42745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dinburgh Napier Word document" ma:contentTypeID="0x01010046F307B6D81B944DB7B3004E44B55D8F005934C3059C1CBB43971C43071458561B" ma:contentTypeVersion="4" ma:contentTypeDescription="Create a Word document" ma:contentTypeScope="" ma:versionID="6167321ccdbee5853a66bffa7be37d43">
  <xsd:schema xmlns:xsd="http://www.w3.org/2001/XMLSchema" xmlns:p="http://schemas.microsoft.com/office/2006/metadata/properties" xmlns:ns2="43e0a99d-2265-4ceb-88de-5da3416a08ad" targetNamespace="http://schemas.microsoft.com/office/2006/metadata/properties" ma:root="true" ma:fieldsID="5aeeaa214b1f6469b3153a73ab5527fd" ns2:_="">
    <xsd:import namespace="43e0a99d-2265-4ceb-88de-5da3416a08ad"/>
    <xsd:element name="properties">
      <xsd:complexType>
        <xsd:sequence>
          <xsd:element name="documentManagement">
            <xsd:complexType>
              <xsd:all>
                <xsd:element ref="ns2:Document_x0020_Description"/>
                <xsd:element ref="ns2:DocumentKeywords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3e0a99d-2265-4ceb-88de-5da3416a08ad" elementFormDefault="qualified">
    <xsd:import namespace="http://schemas.microsoft.com/office/2006/documentManagement/types"/>
    <xsd:element name="Document_x0020_Description" ma:index="8" ma:displayName="Document Description" ma:internalName="Document_x0020_Description">
      <xsd:simpleType>
        <xsd:restriction base="dms:Note"/>
      </xsd:simpleType>
    </xsd:element>
    <xsd:element name="DocumentKeywords" ma:index="9" ma:displayName="Document Keywords" ma:default="" ma:internalName="DocumentKeywords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Keywords xmlns="43e0a99d-2265-4ceb-88de-5da3416a08ad">branded, presentations, template, powerpoint, ppt</DocumentKeywords>
    <Document_x0020_Description xmlns="43e0a99d-2265-4ceb-88de-5da3416a08ad">Branded powerpoint template for creating Edinburgh Napier University presentations.</Document_x0020_Description>
  </documentManagement>
</p:properties>
</file>

<file path=customXml/item3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4D8684C8-B456-40E0-9E49-692EB06B92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e0a99d-2265-4ceb-88de-5da3416a08a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06F120D5-1F23-4496-9945-FB74076F6715}">
  <ds:schemaRefs>
    <ds:schemaRef ds:uri="http://purl.org/dc/terms/"/>
    <ds:schemaRef ds:uri="http://schemas.openxmlformats.org/package/2006/metadata/core-properties"/>
    <ds:schemaRef ds:uri="http://purl.org/dc/dcmitype/"/>
    <ds:schemaRef ds:uri="43e0a99d-2265-4ceb-88de-5da3416a08ad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8CA7FD1-6479-4B12-9C7A-1AF598EB3186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4322</TotalTime>
  <Words>717</Words>
  <Application>Microsoft Office PowerPoint</Application>
  <PresentationFormat>On-screen Show (4:3)</PresentationFormat>
  <Paragraphs>98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Wingdings</vt:lpstr>
      <vt:lpstr>Default Design</vt:lpstr>
      <vt:lpstr>Custom Design</vt:lpstr>
      <vt:lpstr>Helping drug dependent parents and their children: Is Behavioural Couples Therapy a realistic option?</vt:lpstr>
      <vt:lpstr>A feasibility study  Behavioural Couples Therapy (BCT) as an adjunct to opioid substitution therapy for drug dependent parents</vt:lpstr>
      <vt:lpstr>Profile of the couples</vt:lpstr>
      <vt:lpstr>Is it feasible?</vt:lpstr>
      <vt:lpstr>For discussion - next steps?</vt:lpstr>
    </vt:vector>
  </TitlesOfParts>
  <Company>Edinburgh Napier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ML</dc:creator>
  <cp:lastModifiedBy>Anne Whittaker</cp:lastModifiedBy>
  <cp:revision>152</cp:revision>
  <cp:lastPrinted>2018-10-18T22:52:50Z</cp:lastPrinted>
  <dcterms:created xsi:type="dcterms:W3CDTF">2006-03-13T14:02:06Z</dcterms:created>
  <dcterms:modified xsi:type="dcterms:W3CDTF">2018-10-29T22:21:51Z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Edinburgh Napier Word document</vt:lpwstr>
  </property>
</Properties>
</file>