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9" r:id="rId5"/>
    <p:sldId id="275" r:id="rId6"/>
    <p:sldId id="270" r:id="rId7"/>
    <p:sldId id="272" r:id="rId8"/>
    <p:sldId id="273" r:id="rId9"/>
    <p:sldId id="274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6" r:id="rId18"/>
    <p:sldId id="26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rtage\cotemeli$\toxicomanie\Projets\Couple%20Jeu\Analyses\OUTPUT\Doc%20Excel\Graphiques%20d'efficacit&#233;%20joueurs_3mai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rtage\cotemeli$\toxicomanie\Projets\Couple%20Jeu\Analyses\OUTPUT\Doc%20Excel\Graphiques%20d'efficacit&#233;%20joueurs_3mai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rtage\cotemeli$\toxicomanie\Projets\Couple%20Jeu\Analyses\OUTPUT\Doc%20Excel\Graphiques%20d'efficacit&#233;%20joueurs_3mai2017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artage\cotemeli$\toxicomanie\Projets\Couple%20Jeu\Analyses\OUTPUT\Doc%20Excel\Graphiques%20d'efficacit&#233;%20joueurs_3mai2017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artage\cotemeli$\toxicomanie\Projets\Couple%20Jeu\Analyses\OUTPUT\Doc%20Excel\Graphiques%20d'efficacit&#233;%20joueurs_3mai20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partage\cotemeli$\toxicomanie\Projets\Couple%20Jeu\Analyses\OUTPUT\Doc%20Excel\Graphiques%20d'efficacit&#233;%20joueurs_3mai2017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artage\cotemeli$\toxicomanie\Projets\Couple%20Jeu\Analyses\OUTPUT\Doc%20Excel\Graphiques%20d'efficacit&#233;%20joueurs_3mai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53014092671444E-2"/>
          <c:y val="5.5551818963768367E-2"/>
          <c:w val="0.58598248806339448"/>
          <c:h val="0.78637290718488351"/>
        </c:manualLayout>
      </c:layout>
      <c:lineChart>
        <c:grouping val="standard"/>
        <c:varyColors val="0"/>
        <c:ser>
          <c:idx val="0"/>
          <c:order val="0"/>
          <c:tx>
            <c:strRef>
              <c:f>'G-SAS'!$B$1</c:f>
              <c:strCache>
                <c:ptCount val="1"/>
                <c:pt idx="0">
                  <c:v>Individual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'G-SAS'!$A$2:$A$5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'G-SAS'!$B$2:$B$5</c:f>
              <c:numCache>
                <c:formatCode>General</c:formatCode>
                <c:ptCount val="4"/>
                <c:pt idx="0">
                  <c:v>16.7</c:v>
                </c:pt>
                <c:pt idx="1">
                  <c:v>12.4</c:v>
                </c:pt>
                <c:pt idx="2">
                  <c:v>11.1</c:v>
                </c:pt>
                <c:pt idx="3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33-48CF-A28E-D686B9CA000D}"/>
            </c:ext>
          </c:extLst>
        </c:ser>
        <c:ser>
          <c:idx val="1"/>
          <c:order val="1"/>
          <c:tx>
            <c:strRef>
              <c:f>'G-SAS'!$D$1</c:f>
              <c:strCache>
                <c:ptCount val="1"/>
                <c:pt idx="0">
                  <c:v>ICT-PG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'G-SAS'!$A$2:$A$5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'G-SAS'!$D$2:$D$5</c:f>
              <c:numCache>
                <c:formatCode>General</c:formatCode>
                <c:ptCount val="4"/>
                <c:pt idx="0">
                  <c:v>18.5</c:v>
                </c:pt>
                <c:pt idx="1">
                  <c:v>6.8</c:v>
                </c:pt>
                <c:pt idx="2">
                  <c:v>4.3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33-48CF-A28E-D686B9CA0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234088"/>
        <c:axId val="240906520"/>
      </c:lineChart>
      <c:catAx>
        <c:axId val="2432340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240906520"/>
        <c:crosses val="autoZero"/>
        <c:auto val="1"/>
        <c:lblAlgn val="ctr"/>
        <c:lblOffset val="100"/>
        <c:noMultiLvlLbl val="0"/>
      </c:catAx>
      <c:valAx>
        <c:axId val="2409065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243234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31861646187887"/>
          <c:y val="0.37302349791509615"/>
          <c:w val="0.21689695680228241"/>
          <c:h val="0.15197503783434507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'DEBA-Jeu'!$B$1</c:f>
              <c:strCache>
                <c:ptCount val="1"/>
                <c:pt idx="0">
                  <c:v>Indiviudal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'DEBA-Jeu'!$B$2:$B$5</c:f>
              <c:numCache>
                <c:formatCode>General</c:formatCode>
                <c:ptCount val="4"/>
                <c:pt idx="0">
                  <c:v>37.9</c:v>
                </c:pt>
                <c:pt idx="1">
                  <c:v>22.3</c:v>
                </c:pt>
                <c:pt idx="2">
                  <c:v>20.6</c:v>
                </c:pt>
                <c:pt idx="3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3-4860-B526-B9A7E61789AA}"/>
            </c:ext>
          </c:extLst>
        </c:ser>
        <c:ser>
          <c:idx val="1"/>
          <c:order val="1"/>
          <c:tx>
            <c:strRef>
              <c:f>'DEBA-Jeu'!$D$1</c:f>
              <c:strCache>
                <c:ptCount val="1"/>
                <c:pt idx="0">
                  <c:v>ICT-PG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'DEBA-Jeu'!$D$2:$D$5</c:f>
              <c:numCache>
                <c:formatCode>General</c:formatCode>
                <c:ptCount val="4"/>
                <c:pt idx="0">
                  <c:v>35.9</c:v>
                </c:pt>
                <c:pt idx="1">
                  <c:v>17.899999999999999</c:v>
                </c:pt>
                <c:pt idx="2">
                  <c:v>16.100000000000001</c:v>
                </c:pt>
                <c:pt idx="3">
                  <c:v>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3-4860-B526-B9A7E617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63368"/>
        <c:axId val="443964936"/>
      </c:lineChart>
      <c:catAx>
        <c:axId val="443963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64936"/>
        <c:crosses val="autoZero"/>
        <c:auto val="1"/>
        <c:lblAlgn val="ctr"/>
        <c:lblOffset val="100"/>
        <c:noMultiLvlLbl val="0"/>
      </c:catAx>
      <c:valAx>
        <c:axId val="443964936"/>
        <c:scaling>
          <c:orientation val="minMax"/>
          <c:max val="50"/>
          <c:min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63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84620639187462"/>
          <c:y val="0.31614858836816123"/>
          <c:w val="0.21885405813768641"/>
          <c:h val="0.19194098418746325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'DEBA-Jeu'!$B$1</c:f>
              <c:strCache>
                <c:ptCount val="1"/>
                <c:pt idx="0">
                  <c:v>Indiviudal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'DEBA-Jeu'!$B$2:$B$5</c:f>
              <c:numCache>
                <c:formatCode>General</c:formatCode>
                <c:ptCount val="4"/>
                <c:pt idx="0">
                  <c:v>15.7</c:v>
                </c:pt>
                <c:pt idx="1">
                  <c:v>6.9</c:v>
                </c:pt>
                <c:pt idx="2">
                  <c:v>5.3</c:v>
                </c:pt>
                <c:pt idx="3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3-4860-B526-B9A7E61789AA}"/>
            </c:ext>
          </c:extLst>
        </c:ser>
        <c:ser>
          <c:idx val="1"/>
          <c:order val="1"/>
          <c:tx>
            <c:strRef>
              <c:f>'DEBA-Jeu'!$D$1</c:f>
              <c:strCache>
                <c:ptCount val="1"/>
                <c:pt idx="0">
                  <c:v>ICT-PG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'DEBA-Jeu'!$D$2:$D$5</c:f>
              <c:numCache>
                <c:formatCode>General</c:formatCode>
                <c:ptCount val="4"/>
                <c:pt idx="0">
                  <c:v>14.9</c:v>
                </c:pt>
                <c:pt idx="1">
                  <c:v>5.9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3-4860-B526-B9A7E617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66112"/>
        <c:axId val="443959840"/>
      </c:lineChart>
      <c:catAx>
        <c:axId val="443966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59840"/>
        <c:crosses val="autoZero"/>
        <c:auto val="1"/>
        <c:lblAlgn val="ctr"/>
        <c:lblOffset val="100"/>
        <c:noMultiLvlLbl val="0"/>
      </c:catAx>
      <c:valAx>
        <c:axId val="443959840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6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84620639187462"/>
          <c:y val="0.31614858836816123"/>
          <c:w val="0.21885405813768641"/>
          <c:h val="0.19194098418746325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41541434060319E-2"/>
          <c:y val="5.4342241365037507E-2"/>
          <c:w val="0.69267402935982414"/>
          <c:h val="0.82092161093141724"/>
        </c:manualLayout>
      </c:layout>
      <c:lineChart>
        <c:grouping val="standard"/>
        <c:varyColors val="0"/>
        <c:ser>
          <c:idx val="0"/>
          <c:order val="0"/>
          <c:tx>
            <c:strRef>
              <c:f>'DEBA-Jeu'!$B$1</c:f>
              <c:strCache>
                <c:ptCount val="1"/>
                <c:pt idx="0">
                  <c:v>Indiviudal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'DEBA-Jeu'!$B$2:$B$5</c:f>
              <c:numCache>
                <c:formatCode>General</c:formatCode>
                <c:ptCount val="4"/>
                <c:pt idx="0">
                  <c:v>11.2</c:v>
                </c:pt>
                <c:pt idx="1">
                  <c:v>14.3</c:v>
                </c:pt>
                <c:pt idx="2">
                  <c:v>14.5</c:v>
                </c:pt>
                <c:pt idx="3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3-4860-B526-B9A7E61789AA}"/>
            </c:ext>
          </c:extLst>
        </c:ser>
        <c:ser>
          <c:idx val="1"/>
          <c:order val="1"/>
          <c:tx>
            <c:strRef>
              <c:f>'DEBA-Jeu'!$D$1</c:f>
              <c:strCache>
                <c:ptCount val="1"/>
                <c:pt idx="0">
                  <c:v>ICT-PG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'DEBA-Jeu'!$D$2:$D$5</c:f>
              <c:numCache>
                <c:formatCode>General</c:formatCode>
                <c:ptCount val="4"/>
                <c:pt idx="0">
                  <c:v>11.9</c:v>
                </c:pt>
                <c:pt idx="1">
                  <c:v>15.1</c:v>
                </c:pt>
                <c:pt idx="2">
                  <c:v>16</c:v>
                </c:pt>
                <c:pt idx="3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3-4860-B526-B9A7E617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61016"/>
        <c:axId val="443961408"/>
      </c:lineChart>
      <c:catAx>
        <c:axId val="443961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61408"/>
        <c:crosses val="autoZero"/>
        <c:auto val="1"/>
        <c:lblAlgn val="ctr"/>
        <c:lblOffset val="100"/>
        <c:noMultiLvlLbl val="0"/>
      </c:catAx>
      <c:valAx>
        <c:axId val="443961408"/>
        <c:scaling>
          <c:orientation val="minMax"/>
          <c:max val="20"/>
          <c:min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61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7100799470386"/>
          <c:y val="0.4126648559462136"/>
          <c:w val="0.21885405813768641"/>
          <c:h val="0.19194098418746325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941541434060319E-2"/>
          <c:y val="5.4342241365037507E-2"/>
          <c:w val="0.69267402935982414"/>
          <c:h val="0.82092161093141724"/>
        </c:manualLayout>
      </c:layout>
      <c:lineChart>
        <c:grouping val="standard"/>
        <c:varyColors val="0"/>
        <c:ser>
          <c:idx val="0"/>
          <c:order val="0"/>
          <c:tx>
            <c:strRef>
              <c:f>'DEBA-Jeu'!$B$1</c:f>
              <c:strCache>
                <c:ptCount val="1"/>
                <c:pt idx="0">
                  <c:v>Indiviudal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'DEBA-Jeu'!$B$2:$B$5</c:f>
              <c:numCache>
                <c:formatCode>General</c:formatCode>
                <c:ptCount val="4"/>
                <c:pt idx="0">
                  <c:v>11.3</c:v>
                </c:pt>
                <c:pt idx="1">
                  <c:v>13.3</c:v>
                </c:pt>
                <c:pt idx="2">
                  <c:v>14.8</c:v>
                </c:pt>
                <c:pt idx="3">
                  <c:v>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3-4860-B526-B9A7E61789AA}"/>
            </c:ext>
          </c:extLst>
        </c:ser>
        <c:ser>
          <c:idx val="1"/>
          <c:order val="1"/>
          <c:tx>
            <c:strRef>
              <c:f>'DEBA-Jeu'!$D$1</c:f>
              <c:strCache>
                <c:ptCount val="1"/>
                <c:pt idx="0">
                  <c:v>ICT-PG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'DEBA-Jeu'!$D$2:$D$5</c:f>
              <c:numCache>
                <c:formatCode>General</c:formatCode>
                <c:ptCount val="4"/>
                <c:pt idx="0">
                  <c:v>11.7</c:v>
                </c:pt>
                <c:pt idx="1">
                  <c:v>15.4</c:v>
                </c:pt>
                <c:pt idx="2">
                  <c:v>15.4</c:v>
                </c:pt>
                <c:pt idx="3">
                  <c:v>15.1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3-4860-B526-B9A7E617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65328"/>
        <c:axId val="443962192"/>
      </c:lineChart>
      <c:catAx>
        <c:axId val="443965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62192"/>
        <c:crosses val="autoZero"/>
        <c:auto val="1"/>
        <c:lblAlgn val="ctr"/>
        <c:lblOffset val="100"/>
        <c:noMultiLvlLbl val="0"/>
      </c:catAx>
      <c:valAx>
        <c:axId val="443962192"/>
        <c:scaling>
          <c:orientation val="minMax"/>
          <c:max val="20"/>
          <c:min val="1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6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7100799470386"/>
          <c:y val="0.4126648559462136"/>
          <c:w val="0.21885405813768641"/>
          <c:h val="0.19194098418746325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'DEBA-Jeu'!$B$1</c:f>
              <c:strCache>
                <c:ptCount val="1"/>
                <c:pt idx="0">
                  <c:v>Indiviudal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'DEBA-Jeu'!$B$2:$B$5</c:f>
              <c:numCache>
                <c:formatCode>General</c:formatCode>
                <c:ptCount val="4"/>
                <c:pt idx="0">
                  <c:v>20.6</c:v>
                </c:pt>
                <c:pt idx="1">
                  <c:v>14</c:v>
                </c:pt>
                <c:pt idx="2">
                  <c:v>15.3</c:v>
                </c:pt>
                <c:pt idx="3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3-4860-B526-B9A7E61789AA}"/>
            </c:ext>
          </c:extLst>
        </c:ser>
        <c:ser>
          <c:idx val="1"/>
          <c:order val="1"/>
          <c:tx>
            <c:strRef>
              <c:f>'DEBA-Jeu'!$D$1</c:f>
              <c:strCache>
                <c:ptCount val="1"/>
                <c:pt idx="0">
                  <c:v>ICT-PG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'DEBA-Jeu'!$D$2:$D$5</c:f>
              <c:numCache>
                <c:formatCode>General</c:formatCode>
                <c:ptCount val="4"/>
                <c:pt idx="0">
                  <c:v>18.8</c:v>
                </c:pt>
                <c:pt idx="1">
                  <c:v>14.5</c:v>
                </c:pt>
                <c:pt idx="2">
                  <c:v>10.199999999999999</c:v>
                </c:pt>
                <c:pt idx="3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3-4860-B526-B9A7E617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63760"/>
        <c:axId val="443965720"/>
      </c:lineChart>
      <c:catAx>
        <c:axId val="443963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65720"/>
        <c:crosses val="autoZero"/>
        <c:auto val="1"/>
        <c:lblAlgn val="ctr"/>
        <c:lblOffset val="100"/>
        <c:noMultiLvlLbl val="0"/>
      </c:catAx>
      <c:valAx>
        <c:axId val="443965720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637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7100799470386"/>
          <c:y val="0.46092298973523982"/>
          <c:w val="0.21885405813768641"/>
          <c:h val="0.19194098418746325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'DEBA-Jeu'!$B$1</c:f>
              <c:strCache>
                <c:ptCount val="1"/>
                <c:pt idx="0">
                  <c:v>Indiviudal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'DEBA-Jeu'!$B$2:$B$5</c:f>
              <c:numCache>
                <c:formatCode>General</c:formatCode>
                <c:ptCount val="4"/>
                <c:pt idx="0">
                  <c:v>22.4</c:v>
                </c:pt>
                <c:pt idx="1">
                  <c:v>16.399999999999999</c:v>
                </c:pt>
                <c:pt idx="2">
                  <c:v>17</c:v>
                </c:pt>
                <c:pt idx="3">
                  <c:v>16.899999999999999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3-4860-B526-B9A7E61789AA}"/>
            </c:ext>
          </c:extLst>
        </c:ser>
        <c:ser>
          <c:idx val="1"/>
          <c:order val="1"/>
          <c:tx>
            <c:strRef>
              <c:f>'DEBA-Jeu'!$D$1</c:f>
              <c:strCache>
                <c:ptCount val="1"/>
                <c:pt idx="0">
                  <c:v>ICT-PG</c:v>
                </c:pt>
              </c:strCache>
            </c:strRef>
          </c:tx>
          <c:spPr>
            <a:ln w="38100"/>
          </c:spPr>
          <c:marker>
            <c:spPr>
              <a:ln w="57150"/>
            </c:spPr>
          </c:marker>
          <c:cat>
            <c:strRef>
              <c:f>'DEBA-Jeu'!$A$2:$A$5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'DEBA-Jeu'!$D$2:$D$5</c:f>
              <c:numCache>
                <c:formatCode>General</c:formatCode>
                <c:ptCount val="4"/>
                <c:pt idx="0">
                  <c:v>23.8</c:v>
                </c:pt>
                <c:pt idx="1">
                  <c:v>12.8</c:v>
                </c:pt>
                <c:pt idx="2">
                  <c:v>11.9</c:v>
                </c:pt>
                <c:pt idx="3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C3-4860-B526-B9A7E6178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3958664"/>
        <c:axId val="443959056"/>
      </c:lineChart>
      <c:catAx>
        <c:axId val="443958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59056"/>
        <c:crosses val="autoZero"/>
        <c:auto val="1"/>
        <c:lblAlgn val="ctr"/>
        <c:lblOffset val="100"/>
        <c:noMultiLvlLbl val="0"/>
      </c:catAx>
      <c:valAx>
        <c:axId val="443959056"/>
        <c:scaling>
          <c:orientation val="minMax"/>
          <c:max val="3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fr-FR"/>
          </a:p>
        </c:txPr>
        <c:crossAx val="443958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7100799470386"/>
          <c:y val="0.46092298973523982"/>
          <c:w val="0.21885405813768641"/>
          <c:h val="0.19194098418746325"/>
        </c:manualLayout>
      </c:layout>
      <c:overlay val="0"/>
      <c:txPr>
        <a:bodyPr/>
        <a:lstStyle/>
        <a:p>
          <a:pPr>
            <a:defRPr sz="16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0.79505</cdr:x>
      <cdr:y>0.04753</cdr:y>
    </cdr:from>
    <cdr:to>
      <cdr:x>0.7959</cdr:x>
      <cdr:y>0.35759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H="1" flipV="1">
          <a:off x="4866249" y="175112"/>
          <a:ext cx="5205" cy="114238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0.81639</cdr:x>
      <cdr:y>0.08903</cdr:y>
    </cdr:from>
    <cdr:to>
      <cdr:x>1</cdr:x>
      <cdr:y>0.2891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4996878" y="328013"/>
          <a:ext cx="1123799" cy="73711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CA" sz="1400" dirty="0" smtClean="0"/>
            <a:t>Marital satisfaction</a:t>
          </a:r>
          <a:endParaRPr lang="fr-CA" sz="1400" dirty="0"/>
        </a:p>
      </cdr:txBody>
    </cdr:sp>
  </cdr:relSizeAnchor>
  <cdr:relSizeAnchor xmlns:cdr="http://schemas.openxmlformats.org/drawingml/2006/chartDrawing">
    <cdr:from>
      <cdr:x>0.79658</cdr:x>
      <cdr:y>0.71456</cdr:y>
    </cdr:from>
    <cdr:to>
      <cdr:x>1</cdr:x>
      <cdr:y>0.91462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4875580" y="2632674"/>
          <a:ext cx="1245097" cy="73711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1400" dirty="0" smtClean="0"/>
            <a:t>Marital </a:t>
          </a:r>
          <a:r>
            <a:rPr lang="fr-CA" sz="1400" dirty="0" err="1" smtClean="0"/>
            <a:t>dissatisfaction</a:t>
          </a:r>
          <a:endParaRPr lang="fr-CA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0.79505</cdr:x>
      <cdr:y>0.04976</cdr:y>
    </cdr:from>
    <cdr:to>
      <cdr:x>0.7959</cdr:x>
      <cdr:y>0.35982</cdr:y>
    </cdr:to>
    <cdr:cxnSp macro="">
      <cdr:nvCxnSpPr>
        <cdr:cNvPr id="4" name="Connecteur droit avec flèche 3"/>
        <cdr:cNvCxnSpPr/>
      </cdr:nvCxnSpPr>
      <cdr:spPr>
        <a:xfrm xmlns:a="http://schemas.openxmlformats.org/drawingml/2006/main" flipH="1" flipV="1">
          <a:off x="4866249" y="183350"/>
          <a:ext cx="5202" cy="114237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0.79505</cdr:x>
      <cdr:y>0.1006</cdr:y>
    </cdr:from>
    <cdr:to>
      <cdr:x>0.97866</cdr:x>
      <cdr:y>0.30067</cdr:y>
    </cdr:to>
    <cdr:sp macro="" textlink="">
      <cdr:nvSpPr>
        <cdr:cNvPr id="7" name="ZoneTexte 6"/>
        <cdr:cNvSpPr txBox="1"/>
      </cdr:nvSpPr>
      <cdr:spPr>
        <a:xfrm xmlns:a="http://schemas.openxmlformats.org/drawingml/2006/main">
          <a:off x="4866249" y="370637"/>
          <a:ext cx="1123818" cy="73712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CA" sz="1400" dirty="0" smtClean="0"/>
            <a:t>Marital satisfaction</a:t>
          </a:r>
          <a:endParaRPr lang="fr-CA" sz="1400" dirty="0"/>
        </a:p>
      </cdr:txBody>
    </cdr:sp>
  </cdr:relSizeAnchor>
  <cdr:relSizeAnchor xmlns:cdr="http://schemas.openxmlformats.org/drawingml/2006/chartDrawing">
    <cdr:from>
      <cdr:x>0.79658</cdr:x>
      <cdr:y>0.71456</cdr:y>
    </cdr:from>
    <cdr:to>
      <cdr:x>1</cdr:x>
      <cdr:y>0.91462</cdr:y>
    </cdr:to>
    <cdr:sp macro="" textlink="">
      <cdr:nvSpPr>
        <cdr:cNvPr id="8" name="ZoneTexte 1"/>
        <cdr:cNvSpPr txBox="1"/>
      </cdr:nvSpPr>
      <cdr:spPr>
        <a:xfrm xmlns:a="http://schemas.openxmlformats.org/drawingml/2006/main">
          <a:off x="4875580" y="2632674"/>
          <a:ext cx="1245097" cy="73711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1400" dirty="0" smtClean="0"/>
            <a:t>Marital </a:t>
          </a:r>
          <a:r>
            <a:rPr lang="fr-CA" sz="1400" dirty="0" err="1" smtClean="0"/>
            <a:t>dissatisfaction</a:t>
          </a:r>
          <a:endParaRPr lang="fr-CA" sz="1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0.76084</cdr:x>
      <cdr:y>0.01481</cdr:y>
    </cdr:from>
    <cdr:to>
      <cdr:x>1</cdr:x>
      <cdr:y>0.1709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656830" y="54567"/>
          <a:ext cx="1463847" cy="57509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CA" sz="1800" dirty="0" err="1" smtClean="0"/>
            <a:t>Psychological</a:t>
          </a:r>
          <a:r>
            <a:rPr lang="fr-CA" sz="1800" dirty="0" smtClean="0"/>
            <a:t> </a:t>
          </a:r>
          <a:r>
            <a:rPr lang="fr-CA" sz="1800" dirty="0" err="1" smtClean="0"/>
            <a:t>distress</a:t>
          </a:r>
          <a:endParaRPr lang="fr-CA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B4B68-65E8-4D60-B851-349795D9298B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CD57-C501-4E46-9A35-73AC3FF58C3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3540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EE1AB-29F2-487F-8743-05DF32A7DE2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3884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15" indent="-179115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8797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15" indent="-179115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946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15" indent="-179115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44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15" indent="-179115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40577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15" indent="-179115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69540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15" indent="-179115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248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EE1AB-29F2-487F-8743-05DF32A7DE2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16627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15" indent="-179115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9634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89" indent="-179089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6604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89" indent="-179089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262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89" indent="-179089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3270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089" indent="-179089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504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15" indent="-179115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959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54025" y="715963"/>
            <a:ext cx="6407150" cy="36036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15" indent="-179115" algn="just">
              <a:buFont typeface="Arial" panose="020B0604020202020204" pitchFamily="34" charset="0"/>
              <a:buChar char="•"/>
            </a:pP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64D9D-322A-4FC7-BD0C-1B6ED8E0C61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998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43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215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548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371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91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581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947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469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666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83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911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D5F9D-EBD8-4D51-9970-B26A6DDBA6B0}" type="datetimeFigureOut">
              <a:rPr lang="fr-CA" smtClean="0"/>
              <a:t>2018-11-07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CE7F9-8772-4A2E-BD73-B08285D715F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542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jpe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10.jpe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jpeg"/><Relationship Id="rId5" Type="http://schemas.openxmlformats.org/officeDocument/2006/relationships/tags" Target="../tags/tag5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tags" Target="../tags/tag4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chart" Target="../charts/chart1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8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chart" Target="../charts/chart4.xml"/><Relationship Id="rId5" Type="http://schemas.openxmlformats.org/officeDocument/2006/relationships/tags" Target="../tags/tag44.xml"/><Relationship Id="rId10" Type="http://schemas.openxmlformats.org/officeDocument/2006/relationships/notesSlide" Target="../notesSlides/notesSlide11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chart" Target="../charts/chart5.xml"/><Relationship Id="rId5" Type="http://schemas.openxmlformats.org/officeDocument/2006/relationships/tags" Target="../tags/tag52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51.xml"/><Relationship Id="rId9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6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149314"/>
            <a:ext cx="12192000" cy="12119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-1" y="584242"/>
            <a:ext cx="12192000" cy="1211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/>
          <p:cNvSpPr/>
          <p:nvPr/>
        </p:nvSpPr>
        <p:spPr>
          <a:xfrm>
            <a:off x="-1" y="-12490"/>
            <a:ext cx="12192000" cy="12119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17447" y="1525780"/>
            <a:ext cx="7766985" cy="1362197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CA" sz="4200" b="1" dirty="0" smtClean="0">
                <a:solidFill>
                  <a:schemeClr val="accent6">
                    <a:lumMod val="50000"/>
                  </a:schemeClr>
                </a:solidFill>
              </a:rPr>
              <a:t>Integrative </a:t>
            </a:r>
            <a:r>
              <a:rPr lang="en-CA" sz="4200" b="1" dirty="0">
                <a:solidFill>
                  <a:schemeClr val="accent6">
                    <a:lumMod val="50000"/>
                  </a:schemeClr>
                </a:solidFill>
              </a:rPr>
              <a:t>Couple Treatment for Pathological Gambling (ICT-PG</a:t>
            </a:r>
            <a:r>
              <a:rPr lang="en-CA" sz="42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fr-CA" sz="4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2529" y="3543725"/>
            <a:ext cx="11046941" cy="232192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400" dirty="0">
                <a:solidFill>
                  <a:schemeClr val="accent6">
                    <a:lumMod val="75000"/>
                  </a:schemeClr>
                </a:solidFill>
              </a:rPr>
              <a:t>Joël Tremblay, Ph. D., </a:t>
            </a:r>
            <a:r>
              <a:rPr lang="fr-CA" sz="1400" dirty="0" err="1">
                <a:solidFill>
                  <a:schemeClr val="accent6">
                    <a:lumMod val="75000"/>
                  </a:schemeClr>
                </a:solidFill>
              </a:rPr>
              <a:t>Psychoeducation</a:t>
            </a:r>
            <a:r>
              <a:rPr lang="fr-CA" sz="1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CA" sz="1400" dirty="0" err="1">
                <a:solidFill>
                  <a:schemeClr val="accent6">
                    <a:lumMod val="75000"/>
                  </a:schemeClr>
                </a:solidFill>
              </a:rPr>
              <a:t>Department</a:t>
            </a:r>
            <a:r>
              <a:rPr lang="fr-CA" sz="1400" dirty="0">
                <a:solidFill>
                  <a:schemeClr val="accent6">
                    <a:lumMod val="75000"/>
                  </a:schemeClr>
                </a:solidFill>
              </a:rPr>
              <a:t>, Université du Québec à Trois-Rivières (UQTR)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400" dirty="0" smtClean="0">
                <a:solidFill>
                  <a:schemeClr val="accent6">
                    <a:lumMod val="75000"/>
                  </a:schemeClr>
                </a:solidFill>
              </a:rPr>
              <a:t>Karine 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Bertrand, Ph. D., Addiction Program, Medicine and Health Sciences Faculty, </a:t>
            </a:r>
            <a:r>
              <a:rPr lang="en-CA" sz="1400" dirty="0" err="1">
                <a:solidFill>
                  <a:schemeClr val="accent6">
                    <a:lumMod val="75000"/>
                  </a:schemeClr>
                </a:solidFill>
              </a:rPr>
              <a:t>Sherbrooke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 University</a:t>
            </a:r>
            <a:endParaRPr lang="fr-CA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en-CA" sz="1400" dirty="0" smtClean="0">
                <a:solidFill>
                  <a:schemeClr val="accent6">
                    <a:lumMod val="75000"/>
                  </a:schemeClr>
                </a:solidFill>
              </a:rPr>
              <a:t>Magali 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Dufour, Ph. D., Addiction Program, Medicine and Health Sciences Faculty, </a:t>
            </a:r>
            <a:r>
              <a:rPr lang="en-CA" sz="1400" dirty="0" err="1">
                <a:solidFill>
                  <a:schemeClr val="accent6">
                    <a:lumMod val="75000"/>
                  </a:schemeClr>
                </a:solidFill>
              </a:rPr>
              <a:t>Sherbrooke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 University</a:t>
            </a:r>
            <a:endParaRPr lang="fr-CA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400" dirty="0" smtClean="0">
                <a:solidFill>
                  <a:schemeClr val="accent6">
                    <a:lumMod val="75000"/>
                  </a:schemeClr>
                </a:solidFill>
              </a:rPr>
              <a:t>Annie-Claude 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Savard, Ph.D., Social Work and Criminology, Laval University</a:t>
            </a:r>
            <a:endParaRPr lang="fr-CA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400" dirty="0" smtClean="0">
                <a:solidFill>
                  <a:schemeClr val="accent6">
                    <a:lumMod val="75000"/>
                  </a:schemeClr>
                </a:solidFill>
              </a:rPr>
              <a:t>Marianne 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Saint-Jacques, Ph. D., Addiction Program, Medicine and Health Sciences Faculty, </a:t>
            </a:r>
            <a:r>
              <a:rPr lang="en-CA" sz="1400" dirty="0" err="1">
                <a:solidFill>
                  <a:schemeClr val="accent6">
                    <a:lumMod val="75000"/>
                  </a:schemeClr>
                </a:solidFill>
              </a:rPr>
              <a:t>Sherbrooke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 University</a:t>
            </a:r>
            <a:endParaRPr lang="fr-CA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CA" sz="1400" dirty="0" smtClean="0">
                <a:solidFill>
                  <a:schemeClr val="accent6">
                    <a:lumMod val="75000"/>
                  </a:schemeClr>
                </a:solidFill>
              </a:rPr>
              <a:t>Nadine 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Blanchette-Martin, Master of Social Work, </a:t>
            </a:r>
            <a:r>
              <a:rPr lang="en-CA" sz="1400" dirty="0" smtClean="0">
                <a:solidFill>
                  <a:schemeClr val="accent6">
                    <a:lumMod val="75000"/>
                  </a:schemeClr>
                </a:solidFill>
              </a:rPr>
              <a:t>Research 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Service in Addiction, CISSS de Chaudière-</a:t>
            </a:r>
            <a:r>
              <a:rPr lang="en-CA" sz="1400" dirty="0" err="1">
                <a:solidFill>
                  <a:schemeClr val="accent6">
                    <a:lumMod val="75000"/>
                  </a:schemeClr>
                </a:solidFill>
              </a:rPr>
              <a:t>Appalaches</a:t>
            </a:r>
            <a:r>
              <a:rPr lang="en-CA" sz="1400" dirty="0">
                <a:solidFill>
                  <a:schemeClr val="accent6">
                    <a:lumMod val="75000"/>
                  </a:schemeClr>
                </a:solidFill>
              </a:rPr>
              <a:t> / CIUSSS de la </a:t>
            </a:r>
            <a:r>
              <a:rPr lang="en-CA" sz="1400" dirty="0" err="1">
                <a:solidFill>
                  <a:schemeClr val="accent6">
                    <a:lumMod val="75000"/>
                  </a:schemeClr>
                </a:solidFill>
              </a:rPr>
              <a:t>Capitale-Nationale</a:t>
            </a:r>
            <a:endParaRPr lang="fr-CA" sz="1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</a:rPr>
              <a:t>Francine </a:t>
            </a:r>
            <a:r>
              <a:rPr lang="fr-CA" sz="1400" dirty="0">
                <a:solidFill>
                  <a:schemeClr val="accent6">
                    <a:lumMod val="75000"/>
                  </a:schemeClr>
                </a:solidFill>
              </a:rPr>
              <a:t>Ferland, Ph. D., </a:t>
            </a:r>
            <a:r>
              <a:rPr lang="fr-CA" sz="1400" dirty="0" err="1" smtClean="0">
                <a:solidFill>
                  <a:schemeClr val="accent6">
                    <a:lumMod val="75000"/>
                  </a:schemeClr>
                </a:solidFill>
              </a:rPr>
              <a:t>Research</a:t>
            </a: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CA" sz="1400" dirty="0">
                <a:solidFill>
                  <a:schemeClr val="accent6">
                    <a:lumMod val="75000"/>
                  </a:schemeClr>
                </a:solidFill>
              </a:rPr>
              <a:t>Service in Addiction, CIUSSS de la Capitale- Nationale/CISSS de Chaudière-Appalaches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</a:rPr>
              <a:t>Mélissa </a:t>
            </a:r>
            <a:r>
              <a:rPr lang="fr-CA" sz="1400" dirty="0">
                <a:solidFill>
                  <a:schemeClr val="accent6">
                    <a:lumMod val="75000"/>
                  </a:schemeClr>
                </a:solidFill>
              </a:rPr>
              <a:t>Côté, </a:t>
            </a:r>
            <a:r>
              <a:rPr lang="fr-CA" sz="1400" dirty="0" err="1">
                <a:solidFill>
                  <a:schemeClr val="accent6">
                    <a:lumMod val="75000"/>
                  </a:schemeClr>
                </a:solidFill>
              </a:rPr>
              <a:t>ps.ed</a:t>
            </a:r>
            <a:r>
              <a:rPr lang="fr-CA" sz="1400" dirty="0">
                <a:solidFill>
                  <a:schemeClr val="accent6">
                    <a:lumMod val="75000"/>
                  </a:schemeClr>
                </a:solidFill>
              </a:rPr>
              <a:t>., </a:t>
            </a:r>
            <a:r>
              <a:rPr lang="fr-CA" sz="1400" dirty="0" err="1">
                <a:solidFill>
                  <a:schemeClr val="accent6">
                    <a:lumMod val="75000"/>
                  </a:schemeClr>
                </a:solidFill>
              </a:rPr>
              <a:t>Ph.D</a:t>
            </a:r>
            <a:r>
              <a:rPr lang="fr-CA" sz="1400" dirty="0">
                <a:solidFill>
                  <a:schemeClr val="accent6">
                    <a:lumMod val="75000"/>
                  </a:schemeClr>
                </a:solidFill>
              </a:rPr>
              <a:t>. candidate, </a:t>
            </a:r>
            <a:r>
              <a:rPr lang="fr-CA" sz="1400" dirty="0" err="1">
                <a:solidFill>
                  <a:schemeClr val="accent6">
                    <a:lumMod val="75000"/>
                  </a:schemeClr>
                </a:solidFill>
              </a:rPr>
              <a:t>Psychoeducation</a:t>
            </a:r>
            <a:r>
              <a:rPr lang="fr-CA" sz="1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fr-CA" sz="1400" dirty="0" smtClean="0">
                <a:solidFill>
                  <a:schemeClr val="accent6">
                    <a:lumMod val="75000"/>
                  </a:schemeClr>
                </a:solidFill>
              </a:rPr>
              <a:t>UQTR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Addiction &amp; the Family International Network (</a:t>
            </a:r>
            <a:r>
              <a:rPr lang="en-US" sz="1800" b="1" dirty="0" err="1" smtClean="0">
                <a:solidFill>
                  <a:schemeClr val="accent6">
                    <a:lumMod val="50000"/>
                  </a:schemeClr>
                </a:solidFill>
              </a:rPr>
              <a:t>AFINet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): 1</a:t>
            </a:r>
            <a:r>
              <a:rPr lang="en-US" sz="1800" b="1" baseline="30000" dirty="0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 International Conference,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Friday 9</a:t>
            </a:r>
            <a:r>
              <a:rPr lang="en-US" sz="1400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to Sunday 11</a:t>
            </a:r>
            <a:r>
              <a:rPr lang="en-US" sz="1400" baseline="30000" dirty="0" smtClean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November 2018, Newcastle upon Tyne, UK</a:t>
            </a:r>
            <a:endParaRPr lang="fr-CA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4" descr="Résultats de recherche d'images pour « uqtr »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91" y="6163446"/>
            <a:ext cx="2084056" cy="67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64" y="6166559"/>
            <a:ext cx="2120280" cy="6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Résultats de recherche d'images pour « université laval »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6163446"/>
            <a:ext cx="1728192" cy="69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Résultats de recherche d'images pour « cisss chaudière appalaches »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84" y="6081087"/>
            <a:ext cx="2624336" cy="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Résultats de recherche d'images pour « ciusss capitale nationale »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120" y="6081087"/>
            <a:ext cx="2408312" cy="77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005384"/>
            <a:ext cx="12192000" cy="12119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84432" y="-480"/>
            <a:ext cx="2207568" cy="1738663"/>
          </a:xfrm>
          <a:prstGeom prst="rect">
            <a:avLst/>
          </a:prstGeom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17"/>
            <a:ext cx="2421210" cy="1746900"/>
          </a:xfrm>
          <a:prstGeom prst="rect">
            <a:avLst/>
          </a:prstGeom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164" y="-1"/>
            <a:ext cx="1815479" cy="1252081"/>
          </a:xfrm>
          <a:prstGeom prst="rect">
            <a:avLst/>
          </a:prstGeom>
          <a:ln>
            <a:noFill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44" y="0"/>
            <a:ext cx="2334382" cy="1423370"/>
          </a:xfrm>
          <a:prstGeom prst="rect">
            <a:avLst/>
          </a:prstGeom>
          <a:ln>
            <a:noFill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29" y="3985"/>
            <a:ext cx="2438400" cy="1248095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-1" y="3459625"/>
            <a:ext cx="12192000" cy="121198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045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05159"/>
            <a:ext cx="12192000" cy="4528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11"/>
          <p:cNvSpPr/>
          <p:nvPr>
            <p:custDataLst>
              <p:tags r:id="rId1"/>
            </p:custDataLst>
          </p:nvPr>
        </p:nvSpPr>
        <p:spPr>
          <a:xfrm>
            <a:off x="6391470" y="1581665"/>
            <a:ext cx="3962206" cy="8392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6391470" y="2297952"/>
            <a:ext cx="3962205" cy="1419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/>
          <p:cNvSpPr/>
          <p:nvPr>
            <p:custDataLst>
              <p:tags r:id="rId3"/>
            </p:custDataLst>
          </p:nvPr>
        </p:nvSpPr>
        <p:spPr>
          <a:xfrm>
            <a:off x="6391470" y="3570378"/>
            <a:ext cx="3962205" cy="16822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63352" y="274638"/>
            <a:ext cx="11665296" cy="85010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Gambling Symptom Assessment Scale (G-SAS)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10058400" y="513180"/>
            <a:ext cx="2133600" cy="365125"/>
          </a:xfrm>
        </p:spPr>
        <p:txBody>
          <a:bodyPr/>
          <a:lstStyle/>
          <a:p>
            <a:fld id="{5E707B96-1D11-4D8B-B80B-59BCBF92FAF4}" type="slidenum">
              <a:rPr lang="fr-CA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6"/>
            </p:custDataLst>
          </p:nvPr>
        </p:nvSpPr>
        <p:spPr>
          <a:xfrm>
            <a:off x="8517471" y="649307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1200" dirty="0" smtClean="0"/>
              <a:t>(</a:t>
            </a:r>
            <a:r>
              <a:rPr lang="fr-CA" sz="1200" dirty="0"/>
              <a:t>Kim, Grant, Potenza, </a:t>
            </a:r>
            <a:r>
              <a:rPr lang="fr-CA" sz="1200" dirty="0" smtClean="0"/>
              <a:t>Blanco, &amp; </a:t>
            </a:r>
            <a:r>
              <a:rPr lang="fr-CA" sz="1200" dirty="0" err="1"/>
              <a:t>Hollander</a:t>
            </a:r>
            <a:r>
              <a:rPr lang="fr-CA" sz="1200" dirty="0"/>
              <a:t>, </a:t>
            </a:r>
            <a:r>
              <a:rPr lang="fr-CA" sz="1200" dirty="0" smtClean="0"/>
              <a:t>2009) </a:t>
            </a:r>
            <a:endParaRPr lang="fr-CA" sz="1200" dirty="0"/>
          </a:p>
        </p:txBody>
      </p:sp>
      <p:graphicFrame>
        <p:nvGraphicFramePr>
          <p:cNvPr id="16" name="Graphique 15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748896956"/>
              </p:ext>
            </p:extLst>
          </p:nvPr>
        </p:nvGraphicFramePr>
        <p:xfrm>
          <a:off x="5873181" y="1321626"/>
          <a:ext cx="6781660" cy="467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14" name="Connecteur droit 13"/>
          <p:cNvCxnSpPr/>
          <p:nvPr>
            <p:custDataLst>
              <p:tags r:id="rId8"/>
            </p:custDataLst>
          </p:nvPr>
        </p:nvCxnSpPr>
        <p:spPr>
          <a:xfrm>
            <a:off x="6391469" y="3570379"/>
            <a:ext cx="3962206" cy="30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au 19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113980241"/>
              </p:ext>
            </p:extLst>
          </p:nvPr>
        </p:nvGraphicFramePr>
        <p:xfrm>
          <a:off x="394327" y="1397787"/>
          <a:ext cx="4896543" cy="4345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74"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Individual</a:t>
                      </a:r>
                      <a:r>
                        <a:rPr lang="fr-CA" sz="2000" dirty="0" smtClean="0"/>
                        <a:t> 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ICT-PG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Sig</a:t>
                      </a:r>
                      <a:r>
                        <a:rPr lang="fr-CA" sz="2000" dirty="0" smtClean="0"/>
                        <a:t>.</a:t>
                      </a:r>
                      <a:endParaRPr lang="fr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T1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16,66 (1,20)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18,52 (1,08)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smtClean="0"/>
                        <a:t>n.s.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T2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12,39</a:t>
                      </a:r>
                      <a:r>
                        <a:rPr lang="fr-CA" sz="2000" u="none" strike="noStrike" baseline="0" dirty="0" smtClean="0">
                          <a:effectLst/>
                        </a:rPr>
                        <a:t> (1,31)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6,85 (1,14)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T3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11,08 (1,44)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4,30</a:t>
                      </a:r>
                      <a:r>
                        <a:rPr lang="fr-CA" sz="2000" u="none" strike="noStrike" baseline="0" dirty="0" smtClean="0">
                          <a:effectLst/>
                        </a:rPr>
                        <a:t> (1,17)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***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T4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10,80 (1,53)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4,01 (1,21)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***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err="1" smtClean="0">
                          <a:solidFill>
                            <a:schemeClr val="bg1"/>
                          </a:solidFill>
                        </a:rPr>
                        <a:t>Tot</a:t>
                      </a:r>
                      <a:endParaRPr lang="fr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13,17</a:t>
                      </a:r>
                      <a:endParaRPr lang="fr-C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8,77</a:t>
                      </a:r>
                      <a:endParaRPr lang="fr-C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>
                          <a:solidFill>
                            <a:schemeClr val="bg1"/>
                          </a:solidFill>
                        </a:rPr>
                        <a:t>****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>
            <p:custDataLst>
              <p:tags r:id="rId10"/>
            </p:custDataLst>
          </p:nvPr>
        </p:nvSpPr>
        <p:spPr>
          <a:xfrm>
            <a:off x="394327" y="5702799"/>
            <a:ext cx="43204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 smtClean="0"/>
              <a:t>P&lt;0,0001****; </a:t>
            </a:r>
            <a:r>
              <a:rPr lang="fr-CA" sz="1300" dirty="0"/>
              <a:t>P&lt;0,001***; P&lt;0,01**; P&lt;0,05</a:t>
            </a:r>
            <a:r>
              <a:rPr lang="fr-CA" sz="1300" dirty="0" smtClean="0"/>
              <a:t>*</a:t>
            </a:r>
            <a:endParaRPr lang="fr-CA" sz="1300" dirty="0"/>
          </a:p>
        </p:txBody>
      </p:sp>
    </p:spTree>
    <p:extLst>
      <p:ext uri="{BB962C8B-B14F-4D97-AF65-F5344CB8AC3E}">
        <p14:creationId xmlns:p14="http://schemas.microsoft.com/office/powerpoint/2010/main" val="23444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405159"/>
            <a:ext cx="12192000" cy="4528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6268994" y="1639330"/>
            <a:ext cx="4283676" cy="20841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6268994" y="3723503"/>
            <a:ext cx="4283676" cy="6590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6268994" y="4382529"/>
            <a:ext cx="4283676" cy="7816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0058400" y="517128"/>
            <a:ext cx="2133600" cy="365125"/>
          </a:xfrm>
        </p:spPr>
        <p:txBody>
          <a:bodyPr/>
          <a:lstStyle/>
          <a:p>
            <a:fld id="{5E707B96-1D11-4D8B-B80B-59BCBF92FAF4}" type="slidenum">
              <a:rPr lang="fr-CA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>
            <p:custDataLst>
              <p:tags r:id="rId2"/>
            </p:custDataLst>
          </p:nvPr>
        </p:nvSpPr>
        <p:spPr>
          <a:xfrm>
            <a:off x="7583488" y="6466703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</a:t>
            </a:r>
            <a:r>
              <a:rPr lang="en-US" sz="1200" dirty="0"/>
              <a:t>Baron &amp; Dickerson, </a:t>
            </a:r>
            <a:r>
              <a:rPr lang="en-US" sz="1200" dirty="0" smtClean="0"/>
              <a:t>1994) </a:t>
            </a:r>
            <a:endParaRPr lang="fr-CA" sz="1200" dirty="0"/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407368" y="5704811"/>
            <a:ext cx="43204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 smtClean="0"/>
              <a:t>P&lt;0,0001****; </a:t>
            </a:r>
            <a:r>
              <a:rPr lang="fr-CA" sz="1300" dirty="0"/>
              <a:t>P&lt;0,001***; P&lt;0,01**; P&lt;0,05</a:t>
            </a:r>
            <a:r>
              <a:rPr lang="fr-CA" sz="1300" dirty="0" smtClean="0"/>
              <a:t>*</a:t>
            </a:r>
            <a:endParaRPr lang="fr-CA" sz="1300" dirty="0"/>
          </a:p>
        </p:txBody>
      </p:sp>
      <p:sp>
        <p:nvSpPr>
          <p:cNvPr id="22" name="Titre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63352" y="274638"/>
            <a:ext cx="11665296" cy="85010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Impaired control over gambling (ICOG)</a:t>
            </a: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24302827"/>
              </p:ext>
            </p:extLst>
          </p:nvPr>
        </p:nvGraphicFramePr>
        <p:xfrm>
          <a:off x="407368" y="1351389"/>
          <a:ext cx="4896543" cy="4345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74"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Individual</a:t>
                      </a:r>
                      <a:r>
                        <a:rPr lang="fr-CA" sz="2000" dirty="0" smtClean="0"/>
                        <a:t> 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ICT-PG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Sig</a:t>
                      </a:r>
                      <a:r>
                        <a:rPr lang="fr-CA" sz="2000" dirty="0" smtClean="0"/>
                        <a:t>.</a:t>
                      </a:r>
                      <a:endParaRPr lang="fr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T1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37,92 (1,44)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35,95 (1,29)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T2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22,31 (1,58)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17,89 (1,34)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T3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20,59 (1,69)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16,11 (1,41)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T4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18,26 (1,86)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15,69 (1,45)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err="1" smtClean="0">
                          <a:solidFill>
                            <a:schemeClr val="bg1"/>
                          </a:solidFill>
                        </a:rPr>
                        <a:t>Tot</a:t>
                      </a:r>
                      <a:endParaRPr lang="fr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25,89</a:t>
                      </a:r>
                      <a:endParaRPr lang="fr-C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21,85</a:t>
                      </a:r>
                      <a:endParaRPr lang="fr-C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>
                          <a:solidFill>
                            <a:schemeClr val="bg1"/>
                          </a:solidFill>
                        </a:rPr>
                        <a:t>**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5807971" y="1459466"/>
          <a:ext cx="6120677" cy="412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627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05159"/>
            <a:ext cx="12192000" cy="4528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6289338" y="3419506"/>
            <a:ext cx="4271571" cy="6911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6289338" y="4110681"/>
            <a:ext cx="4271571" cy="11144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/>
          <p:cNvSpPr/>
          <p:nvPr/>
        </p:nvSpPr>
        <p:spPr>
          <a:xfrm>
            <a:off x="6285471" y="1759051"/>
            <a:ext cx="4275438" cy="166788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352" y="274638"/>
            <a:ext cx="11582659" cy="85010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Canadian Problem Gambling Index (CPGI)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058400" y="462027"/>
            <a:ext cx="2133600" cy="365125"/>
          </a:xfrm>
        </p:spPr>
        <p:txBody>
          <a:bodyPr/>
          <a:lstStyle/>
          <a:p>
            <a:fld id="{5E707B96-1D11-4D8B-B80B-59BCBF92FAF4}" type="slidenum">
              <a:rPr lang="fr-CA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8519592" y="649307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</a:t>
            </a:r>
            <a:r>
              <a:rPr lang="fr-CA" sz="1200" dirty="0" smtClean="0"/>
              <a:t>Ferris &amp; Wynne, 2001) </a:t>
            </a:r>
            <a:endParaRPr lang="fr-CA" sz="12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5272687"/>
              </p:ext>
            </p:extLst>
          </p:nvPr>
        </p:nvGraphicFramePr>
        <p:xfrm>
          <a:off x="407368" y="1367787"/>
          <a:ext cx="4896543" cy="4345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74"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Individual</a:t>
                      </a:r>
                      <a:r>
                        <a:rPr lang="fr-CA" sz="2000" dirty="0" smtClean="0"/>
                        <a:t> 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ICT-PG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Sig</a:t>
                      </a:r>
                      <a:r>
                        <a:rPr lang="fr-CA" sz="2000" dirty="0" smtClean="0"/>
                        <a:t>.</a:t>
                      </a:r>
                      <a:endParaRPr lang="fr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T1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15,68 (0,82)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14,85 (0,74)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T2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6,97 (0,89)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5,86 (0,77)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T3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5,31 (0,97)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3,98 (0,80)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T4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4,91 (1,08)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4,26 (0,83)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err="1" smtClean="0">
                          <a:solidFill>
                            <a:schemeClr val="bg1"/>
                          </a:solidFill>
                        </a:rPr>
                        <a:t>Tot</a:t>
                      </a:r>
                      <a:endParaRPr lang="fr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8,91</a:t>
                      </a:r>
                      <a:endParaRPr lang="fr-C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7,43</a:t>
                      </a:r>
                      <a:endParaRPr lang="fr-CA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b="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407368" y="5712971"/>
            <a:ext cx="43204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 smtClean="0"/>
              <a:t>P&lt;0,0001****; </a:t>
            </a:r>
            <a:r>
              <a:rPr lang="fr-CA" sz="1300" dirty="0"/>
              <a:t>P&lt;0,001***; P&lt;0,01**; P&lt;0,05</a:t>
            </a:r>
            <a:r>
              <a:rPr lang="fr-CA" sz="1300" dirty="0" smtClean="0"/>
              <a:t>*</a:t>
            </a:r>
            <a:endParaRPr lang="fr-CA" sz="13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5830092" y="1566204"/>
          <a:ext cx="6120677" cy="412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114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6405159"/>
            <a:ext cx="12192000" cy="4528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6251426" y="4489621"/>
            <a:ext cx="4276531" cy="8361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/>
          <p:cNvSpPr/>
          <p:nvPr/>
        </p:nvSpPr>
        <p:spPr>
          <a:xfrm>
            <a:off x="6251426" y="3578616"/>
            <a:ext cx="4276531" cy="9110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6251426" y="1787611"/>
            <a:ext cx="4276531" cy="18488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352" y="274638"/>
            <a:ext cx="11549707" cy="85010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Dyadic Adjustment Scale (DAS-4) - Gamblers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058400" y="516056"/>
            <a:ext cx="2133600" cy="365125"/>
          </a:xfrm>
        </p:spPr>
        <p:txBody>
          <a:bodyPr/>
          <a:lstStyle/>
          <a:p>
            <a:fld id="{5E707B96-1D11-4D8B-B80B-59BCBF92FAF4}" type="slidenum">
              <a:rPr lang="fr-CA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8519592" y="649307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</a:t>
            </a:r>
            <a:r>
              <a:rPr lang="fr-CA" sz="1200" dirty="0" smtClean="0"/>
              <a:t>Sabourin, Valois et Lussier, 2005) </a:t>
            </a:r>
            <a:endParaRPr lang="fr-CA" sz="12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651253765"/>
              </p:ext>
            </p:extLst>
          </p:nvPr>
        </p:nvGraphicFramePr>
        <p:xfrm>
          <a:off x="407368" y="1465158"/>
          <a:ext cx="4896543" cy="4345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74"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Individual</a:t>
                      </a:r>
                      <a:r>
                        <a:rPr lang="fr-CA" sz="2000" dirty="0" smtClean="0"/>
                        <a:t> 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ICT-PG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Sig</a:t>
                      </a:r>
                      <a:r>
                        <a:rPr lang="fr-CA" sz="2000" dirty="0" smtClean="0"/>
                        <a:t>.</a:t>
                      </a:r>
                      <a:endParaRPr lang="fr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T1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11,20 (0,53)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11,96 (0,48)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T2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14,29 (0,58)</a:t>
                      </a:r>
                      <a:r>
                        <a:rPr lang="fr-CA" sz="2000" u="none" strike="noStrike" baseline="30000" dirty="0" err="1" smtClean="0">
                          <a:effectLst/>
                        </a:rPr>
                        <a:t>ac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15,09 (0,49)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T3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14,49 (0,61)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bd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16,08 (0,51)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T4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12,30 (0,70)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cd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15,43 (0,55)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***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err="1" smtClean="0">
                          <a:solidFill>
                            <a:schemeClr val="bg1"/>
                          </a:solidFill>
                        </a:rPr>
                        <a:t>Tot</a:t>
                      </a:r>
                      <a:endParaRPr lang="fr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12,96</a:t>
                      </a:r>
                      <a:endParaRPr lang="fr-CA" sz="20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14,52</a:t>
                      </a:r>
                      <a:endParaRPr lang="fr-CA" sz="20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>
                          <a:solidFill>
                            <a:schemeClr val="bg1"/>
                          </a:solidFill>
                        </a:rPr>
                        <a:t>**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407368" y="5815362"/>
            <a:ext cx="43204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 smtClean="0"/>
              <a:t>P&lt;0,0001****; </a:t>
            </a:r>
            <a:r>
              <a:rPr lang="fr-CA" sz="1300" dirty="0"/>
              <a:t>P&lt;0,001***; P&lt;0,01**; P&lt;0,05</a:t>
            </a:r>
            <a:r>
              <a:rPr lang="fr-CA" sz="1300" dirty="0" smtClean="0"/>
              <a:t>*</a:t>
            </a:r>
            <a:endParaRPr lang="fr-CA" sz="13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117414600"/>
              </p:ext>
            </p:extLst>
          </p:nvPr>
        </p:nvGraphicFramePr>
        <p:xfrm>
          <a:off x="5800164" y="1475998"/>
          <a:ext cx="6120677" cy="426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0" name="Connecteur droit avec flèche 9"/>
          <p:cNvCxnSpPr/>
          <p:nvPr>
            <p:custDataLst>
              <p:tags r:id="rId7"/>
            </p:custDataLst>
          </p:nvPr>
        </p:nvCxnSpPr>
        <p:spPr>
          <a:xfrm>
            <a:off x="10674220" y="4477949"/>
            <a:ext cx="0" cy="606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>
            <p:custDataLst>
              <p:tags r:id="rId8"/>
            </p:custDataLst>
          </p:nvPr>
        </p:nvCxnSpPr>
        <p:spPr>
          <a:xfrm>
            <a:off x="6251426" y="3636441"/>
            <a:ext cx="4276531" cy="48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405159"/>
            <a:ext cx="12192000" cy="4528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/>
          <p:cNvSpPr/>
          <p:nvPr/>
        </p:nvSpPr>
        <p:spPr>
          <a:xfrm>
            <a:off x="6251426" y="4489621"/>
            <a:ext cx="4276531" cy="74964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6251426" y="3578616"/>
            <a:ext cx="4276531" cy="9110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6251426" y="1426077"/>
            <a:ext cx="4276531" cy="221036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352" y="274638"/>
            <a:ext cx="11566183" cy="85010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Dyadic Adjustment Scale (DAS-4) - Partners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058400" y="487716"/>
            <a:ext cx="2133600" cy="365125"/>
          </a:xfrm>
        </p:spPr>
        <p:txBody>
          <a:bodyPr/>
          <a:lstStyle/>
          <a:p>
            <a:fld id="{5E707B96-1D11-4D8B-B80B-59BCBF92FAF4}" type="slidenum">
              <a:rPr lang="fr-CA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8519592" y="649307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</a:t>
            </a:r>
            <a:r>
              <a:rPr lang="fr-CA" sz="1200" dirty="0" smtClean="0"/>
              <a:t>Sabourin, Valois et Lussier, 2005) </a:t>
            </a:r>
            <a:endParaRPr lang="fr-CA" sz="12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24477767"/>
              </p:ext>
            </p:extLst>
          </p:nvPr>
        </p:nvGraphicFramePr>
        <p:xfrm>
          <a:off x="407368" y="1426077"/>
          <a:ext cx="4896543" cy="4345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74"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Individual</a:t>
                      </a:r>
                      <a:r>
                        <a:rPr lang="fr-CA" sz="2000" dirty="0" smtClean="0"/>
                        <a:t> 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ICT-PG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Sig</a:t>
                      </a:r>
                      <a:r>
                        <a:rPr lang="fr-CA" sz="2000" dirty="0" smtClean="0"/>
                        <a:t>.</a:t>
                      </a:r>
                      <a:endParaRPr lang="fr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T1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11,29 (0,35)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11,67 (0,32)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T2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13,28 (0,37)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ad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15,42 (0,32)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****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T3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14,76 (0,38)</a:t>
                      </a:r>
                      <a:r>
                        <a:rPr lang="fr-CA" sz="2000" u="none" strike="noStrike" baseline="30000" dirty="0" err="1" smtClean="0">
                          <a:effectLst/>
                        </a:rPr>
                        <a:t>bde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15,35 (0,34)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T4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12,38 (0,41)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ce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15,05 (0,35)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****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err="1" smtClean="0">
                          <a:solidFill>
                            <a:schemeClr val="bg1"/>
                          </a:solidFill>
                        </a:rPr>
                        <a:t>Tot</a:t>
                      </a:r>
                      <a:endParaRPr lang="fr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12,74</a:t>
                      </a:r>
                      <a:endParaRPr lang="fr-CA" sz="20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14,16</a:t>
                      </a:r>
                      <a:endParaRPr lang="fr-CA" sz="20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>
                          <a:solidFill>
                            <a:schemeClr val="bg1"/>
                          </a:solidFill>
                        </a:rPr>
                        <a:t>**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407368" y="5811438"/>
            <a:ext cx="43204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 smtClean="0"/>
              <a:t>P&lt;0,0001****; </a:t>
            </a:r>
            <a:r>
              <a:rPr lang="fr-CA" sz="1300" dirty="0"/>
              <a:t>P&lt;0,001***; P&lt;0,01**; P&lt;0,05</a:t>
            </a:r>
            <a:r>
              <a:rPr lang="fr-CA" sz="1300" dirty="0" smtClean="0"/>
              <a:t>*</a:t>
            </a:r>
            <a:endParaRPr lang="fr-CA" sz="13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85328459"/>
              </p:ext>
            </p:extLst>
          </p:nvPr>
        </p:nvGraphicFramePr>
        <p:xfrm>
          <a:off x="5769366" y="1212664"/>
          <a:ext cx="6120677" cy="4415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>
          <a:xfrm>
            <a:off x="6251426" y="3636441"/>
            <a:ext cx="4276531" cy="48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>
            <p:custDataLst>
              <p:tags r:id="rId8"/>
            </p:custDataLst>
          </p:nvPr>
        </p:nvCxnSpPr>
        <p:spPr>
          <a:xfrm>
            <a:off x="10698934" y="4489622"/>
            <a:ext cx="0" cy="6064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0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405159"/>
            <a:ext cx="12192000" cy="4528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352" y="191589"/>
            <a:ext cx="11566183" cy="106244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CA" b="1" dirty="0" err="1">
                <a:solidFill>
                  <a:schemeClr val="accent6">
                    <a:lumMod val="50000"/>
                  </a:schemeClr>
                </a:solidFill>
              </a:rPr>
              <a:t>Psychiatric</a:t>
            </a:r>
            <a:r>
              <a:rPr lang="fr-CA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CA" b="1" dirty="0" err="1">
                <a:solidFill>
                  <a:schemeClr val="accent6">
                    <a:lumMod val="50000"/>
                  </a:schemeClr>
                </a:solidFill>
              </a:rPr>
              <a:t>symptom</a:t>
            </a:r>
            <a:r>
              <a:rPr lang="fr-CA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accent6">
                    <a:lumMod val="50000"/>
                  </a:schemeClr>
                </a:solidFill>
              </a:rPr>
              <a:t>index - </a:t>
            </a:r>
            <a:r>
              <a:rPr lang="fr-CA" b="1" dirty="0" err="1" smtClean="0">
                <a:solidFill>
                  <a:schemeClr val="accent6">
                    <a:lumMod val="50000"/>
                  </a:schemeClr>
                </a:solidFill>
              </a:rPr>
              <a:t>Gamblers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058400" y="540248"/>
            <a:ext cx="2133600" cy="365125"/>
          </a:xfrm>
        </p:spPr>
        <p:txBody>
          <a:bodyPr/>
          <a:lstStyle/>
          <a:p>
            <a:fld id="{5E707B96-1D11-4D8B-B80B-59BCBF92FAF4}" type="slidenum">
              <a:rPr lang="fr-CA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8519592" y="6504300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</a:t>
            </a:r>
            <a:r>
              <a:rPr lang="fr-CA" sz="1200" dirty="0" err="1"/>
              <a:t>Ilfeld</a:t>
            </a:r>
            <a:r>
              <a:rPr lang="fr-CA" sz="1200" dirty="0"/>
              <a:t>, </a:t>
            </a:r>
            <a:r>
              <a:rPr lang="fr-CA" sz="1200" dirty="0" smtClean="0"/>
              <a:t>1976) </a:t>
            </a:r>
            <a:endParaRPr lang="fr-CA" sz="12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07675029"/>
              </p:ext>
            </p:extLst>
          </p:nvPr>
        </p:nvGraphicFramePr>
        <p:xfrm>
          <a:off x="426086" y="1560453"/>
          <a:ext cx="4896543" cy="4345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74"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Individual</a:t>
                      </a:r>
                      <a:r>
                        <a:rPr lang="fr-CA" sz="2000" dirty="0" smtClean="0"/>
                        <a:t> 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ICT-PG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Sig</a:t>
                      </a:r>
                      <a:r>
                        <a:rPr lang="fr-CA" sz="2000" dirty="0" smtClean="0"/>
                        <a:t>.</a:t>
                      </a:r>
                      <a:endParaRPr lang="fr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T1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20,58 </a:t>
                      </a:r>
                      <a:r>
                        <a:rPr lang="fr-CA" sz="2000" u="none" strike="noStrike" dirty="0" smtClean="0">
                          <a:effectLst/>
                        </a:rPr>
                        <a:t>(1,58)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18,83 (1,43)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T2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14,04 (1,73)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14,45 (1,48)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ad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T3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15,26 (1,84)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10,19 (1,53)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bd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T4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13,43 (2,04)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12,24 (1,59)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err="1" smtClean="0">
                          <a:solidFill>
                            <a:schemeClr val="bg1"/>
                          </a:solidFill>
                        </a:rPr>
                        <a:t>Tot</a:t>
                      </a:r>
                      <a:endParaRPr lang="fr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16,38</a:t>
                      </a:r>
                      <a:endParaRPr lang="fr-CA" sz="20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14,20</a:t>
                      </a:r>
                      <a:endParaRPr lang="fr-CA" sz="20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>
                          <a:solidFill>
                            <a:schemeClr val="bg1"/>
                          </a:solidFill>
                        </a:rPr>
                        <a:t>n.s</a:t>
                      </a:r>
                      <a:r>
                        <a:rPr lang="fr-CA" sz="20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337700" y="5871618"/>
            <a:ext cx="43204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 smtClean="0"/>
              <a:t>P&lt;0,0001****; </a:t>
            </a:r>
            <a:r>
              <a:rPr lang="fr-CA" sz="1300" dirty="0"/>
              <a:t>P&lt;0,001***; P&lt;0,01**; P&lt;0,05</a:t>
            </a:r>
            <a:r>
              <a:rPr lang="fr-CA" sz="1300" dirty="0" smtClean="0"/>
              <a:t>*</a:t>
            </a:r>
            <a:endParaRPr lang="fr-CA" sz="13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5807971" y="1584763"/>
          <a:ext cx="6120677" cy="432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11" name="Connecteur droit 10"/>
          <p:cNvCxnSpPr/>
          <p:nvPr/>
        </p:nvCxnSpPr>
        <p:spPr>
          <a:xfrm flipV="1">
            <a:off x="6270840" y="2322929"/>
            <a:ext cx="4328910" cy="1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0681070" y="1584763"/>
            <a:ext cx="0" cy="587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"/>
          <p:cNvSpPr txBox="1"/>
          <p:nvPr/>
        </p:nvSpPr>
        <p:spPr>
          <a:xfrm>
            <a:off x="10707560" y="1597504"/>
            <a:ext cx="1480600" cy="575088"/>
          </a:xfrm>
          <a:prstGeom prst="rect">
            <a:avLst/>
          </a:prstGeom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800" dirty="0" err="1" smtClean="0"/>
              <a:t>Psychological</a:t>
            </a:r>
            <a:r>
              <a:rPr lang="fr-CA" sz="1800" dirty="0" smtClean="0"/>
              <a:t> </a:t>
            </a:r>
            <a:r>
              <a:rPr lang="fr-CA" sz="1800" dirty="0" err="1" smtClean="0"/>
              <a:t>distress</a:t>
            </a:r>
            <a:endParaRPr lang="fr-CA" sz="1800" dirty="0"/>
          </a:p>
        </p:txBody>
      </p:sp>
    </p:spTree>
    <p:extLst>
      <p:ext uri="{BB962C8B-B14F-4D97-AF65-F5344CB8AC3E}">
        <p14:creationId xmlns:p14="http://schemas.microsoft.com/office/powerpoint/2010/main" val="2764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5159"/>
            <a:ext cx="12192000" cy="4528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352" y="191589"/>
            <a:ext cx="11549707" cy="1062445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CA" b="1" dirty="0" err="1">
                <a:solidFill>
                  <a:schemeClr val="accent6">
                    <a:lumMod val="50000"/>
                  </a:schemeClr>
                </a:solidFill>
              </a:rPr>
              <a:t>Psychiatric</a:t>
            </a:r>
            <a:r>
              <a:rPr lang="fr-CA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CA" b="1" dirty="0" err="1">
                <a:solidFill>
                  <a:schemeClr val="accent6">
                    <a:lumMod val="50000"/>
                  </a:schemeClr>
                </a:solidFill>
              </a:rPr>
              <a:t>symptom</a:t>
            </a:r>
            <a:r>
              <a:rPr lang="fr-CA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CA" b="1" dirty="0" smtClean="0">
                <a:solidFill>
                  <a:schemeClr val="accent6">
                    <a:lumMod val="50000"/>
                  </a:schemeClr>
                </a:solidFill>
              </a:rPr>
              <a:t>index - </a:t>
            </a:r>
            <a:r>
              <a:rPr lang="fr-CA" b="1" dirty="0" err="1" smtClean="0">
                <a:solidFill>
                  <a:schemeClr val="accent6">
                    <a:lumMod val="50000"/>
                  </a:schemeClr>
                </a:solidFill>
              </a:rPr>
              <a:t>Partners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017470" y="540248"/>
            <a:ext cx="2133600" cy="365125"/>
          </a:xfrm>
        </p:spPr>
        <p:txBody>
          <a:bodyPr/>
          <a:lstStyle/>
          <a:p>
            <a:fld id="{5E707B96-1D11-4D8B-B80B-59BCBF92FAF4}" type="slidenum">
              <a:rPr lang="fr-CA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3"/>
            </p:custDataLst>
          </p:nvPr>
        </p:nvSpPr>
        <p:spPr>
          <a:xfrm>
            <a:off x="8519592" y="6493079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(</a:t>
            </a:r>
            <a:r>
              <a:rPr lang="fr-CA" sz="1200" dirty="0" err="1"/>
              <a:t>Ilfeld</a:t>
            </a:r>
            <a:r>
              <a:rPr lang="fr-CA" sz="1200" dirty="0"/>
              <a:t>, </a:t>
            </a:r>
            <a:r>
              <a:rPr lang="fr-CA" sz="1200" dirty="0" smtClean="0"/>
              <a:t>1976) </a:t>
            </a:r>
            <a:endParaRPr lang="fr-CA" sz="1200" dirty="0"/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623960079"/>
              </p:ext>
            </p:extLst>
          </p:nvPr>
        </p:nvGraphicFramePr>
        <p:xfrm>
          <a:off x="407368" y="1521116"/>
          <a:ext cx="4896543" cy="43451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6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6874">
                <a:tc>
                  <a:txBody>
                    <a:bodyPr/>
                    <a:lstStyle/>
                    <a:p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Individual</a:t>
                      </a:r>
                      <a:r>
                        <a:rPr lang="fr-CA" sz="2000" dirty="0" smtClean="0"/>
                        <a:t> 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ICT-PG</a:t>
                      </a:r>
                    </a:p>
                    <a:p>
                      <a:pPr algn="ctr"/>
                      <a:r>
                        <a:rPr lang="fr-CA" sz="2000" dirty="0" smtClean="0"/>
                        <a:t>M (SD)</a:t>
                      </a:r>
                      <a:endParaRPr lang="fr-C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err="1" smtClean="0"/>
                        <a:t>Sig</a:t>
                      </a:r>
                      <a:r>
                        <a:rPr lang="fr-CA" sz="2000" dirty="0" smtClean="0"/>
                        <a:t>.</a:t>
                      </a:r>
                      <a:endParaRPr lang="fr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T1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22,38 </a:t>
                      </a:r>
                      <a:r>
                        <a:rPr lang="fr-CA" sz="2000" u="none" strike="noStrike" dirty="0" smtClean="0">
                          <a:effectLst/>
                        </a:rPr>
                        <a:t>(1,08)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23,75 (0,97)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abc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err="1" smtClean="0"/>
                        <a:t>n.s</a:t>
                      </a:r>
                      <a:r>
                        <a:rPr lang="fr-CA" sz="2000" dirty="0" smtClean="0"/>
                        <a:t>.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T2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16,40 (1,13)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12,76 (0,99)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a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T3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17,03 (1,16)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baseline="0" dirty="0" smtClean="0">
                          <a:effectLst/>
                        </a:rPr>
                        <a:t>11,94 (1,01)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b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***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T4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16,96 (1,25)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effectLst/>
                        </a:rPr>
                        <a:t>13,45 (1,04)</a:t>
                      </a:r>
                      <a:r>
                        <a:rPr lang="fr-CA" sz="2000" u="none" strike="noStrike" baseline="30000" dirty="0" smtClean="0">
                          <a:effectLst/>
                        </a:rPr>
                        <a:t>c</a:t>
                      </a:r>
                      <a:endParaRPr lang="fr-CA" sz="2000" b="0" i="0" u="none" strike="noStrike" baseline="30000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/>
                        <a:t>*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662">
                <a:tc>
                  <a:txBody>
                    <a:bodyPr/>
                    <a:lstStyle/>
                    <a:p>
                      <a:r>
                        <a:rPr lang="fr-CA" sz="2000" b="1" dirty="0" err="1" smtClean="0">
                          <a:solidFill>
                            <a:schemeClr val="bg1"/>
                          </a:solidFill>
                        </a:rPr>
                        <a:t>Tot</a:t>
                      </a:r>
                      <a:endParaRPr lang="fr-CA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18,84</a:t>
                      </a:r>
                      <a:endParaRPr lang="fr-CA" sz="20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16,13</a:t>
                      </a:r>
                      <a:endParaRPr lang="fr-CA" sz="20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000" dirty="0" smtClean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>
            <p:custDataLst>
              <p:tags r:id="rId5"/>
            </p:custDataLst>
          </p:nvPr>
        </p:nvSpPr>
        <p:spPr>
          <a:xfrm>
            <a:off x="407368" y="5843341"/>
            <a:ext cx="432048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 smtClean="0"/>
              <a:t>P&lt;0,0001****; </a:t>
            </a:r>
            <a:r>
              <a:rPr lang="fr-CA" sz="1300" dirty="0"/>
              <a:t>P&lt;0,001***; P&lt;0,01**; P&lt;0,05</a:t>
            </a:r>
            <a:r>
              <a:rPr lang="fr-CA" sz="1300" dirty="0" smtClean="0"/>
              <a:t>*</a:t>
            </a:r>
            <a:endParaRPr lang="fr-CA" sz="1300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custDataLst>
              <p:tags r:id="rId6"/>
            </p:custDataLst>
            <p:extLst/>
          </p:nvPr>
        </p:nvGraphicFramePr>
        <p:xfrm>
          <a:off x="5807971" y="1584763"/>
          <a:ext cx="6120677" cy="4258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9" name="Connecteur droit 8"/>
          <p:cNvCxnSpPr/>
          <p:nvPr/>
        </p:nvCxnSpPr>
        <p:spPr>
          <a:xfrm flipV="1">
            <a:off x="6270840" y="2305512"/>
            <a:ext cx="4328910" cy="11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0681070" y="1584763"/>
            <a:ext cx="0" cy="587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2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76821"/>
            <a:ext cx="12192000" cy="3043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7315200" y="2600776"/>
            <a:ext cx="4555523" cy="1656448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Group 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discussion</a:t>
            </a:r>
            <a:endParaRPr lang="fr-C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6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05159"/>
            <a:ext cx="12192000" cy="4528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352" y="200496"/>
            <a:ext cx="11582659" cy="850106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Group discussion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058400" y="442986"/>
            <a:ext cx="2133600" cy="365125"/>
          </a:xfrm>
        </p:spPr>
        <p:txBody>
          <a:bodyPr/>
          <a:lstStyle/>
          <a:p>
            <a:fld id="{5E707B96-1D11-4D8B-B80B-59BCBF92FAF4}" type="slidenum">
              <a:rPr lang="fr-CA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80086" y="1449859"/>
            <a:ext cx="11631828" cy="461319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300" dirty="0" smtClean="0"/>
              <a:t>Further research should help understand how to improve this type of intervention by responding to questions like: </a:t>
            </a:r>
          </a:p>
          <a:p>
            <a:pPr marL="914400" lvl="1" indent="-45720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300" dirty="0" smtClean="0"/>
              <a:t>How can we </a:t>
            </a:r>
            <a:r>
              <a:rPr lang="en-US" sz="2300" dirty="0" smtClean="0"/>
              <a:t>help</a:t>
            </a:r>
            <a:r>
              <a:rPr lang="en-US" sz="2300" dirty="0" smtClean="0"/>
              <a:t> </a:t>
            </a:r>
            <a:r>
              <a:rPr lang="en-US" sz="2300" dirty="0" smtClean="0"/>
              <a:t>gamblers </a:t>
            </a:r>
            <a:r>
              <a:rPr lang="en-US" sz="2300" dirty="0" smtClean="0"/>
              <a:t>to participate into </a:t>
            </a:r>
            <a:r>
              <a:rPr lang="en-US" sz="2300" dirty="0" smtClean="0"/>
              <a:t>couple treatment?</a:t>
            </a:r>
          </a:p>
          <a:p>
            <a:pPr marL="914400" lvl="1" indent="-45720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2300" dirty="0" smtClean="0"/>
              <a:t>Can we have a combination a couple and individual sessions?</a:t>
            </a:r>
          </a:p>
          <a:p>
            <a:pPr marL="914400" lvl="1" indent="-457200" algn="just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fr-CA" sz="2300" dirty="0" err="1" smtClean="0"/>
              <a:t>What</a:t>
            </a:r>
            <a:r>
              <a:rPr lang="fr-CA" sz="2300" dirty="0" smtClean="0"/>
              <a:t> are the adaptations </a:t>
            </a:r>
            <a:r>
              <a:rPr lang="fr-CA" sz="2300" dirty="0" err="1" smtClean="0"/>
              <a:t>needed</a:t>
            </a:r>
            <a:r>
              <a:rPr lang="fr-CA" sz="2300" dirty="0" smtClean="0"/>
              <a:t> to </a:t>
            </a:r>
            <a:r>
              <a:rPr lang="fr-CA" sz="2300" dirty="0" err="1" smtClean="0"/>
              <a:t>conduct</a:t>
            </a:r>
            <a:r>
              <a:rPr lang="fr-CA" sz="2300" dirty="0" smtClean="0"/>
              <a:t> ICT-PG </a:t>
            </a:r>
            <a:r>
              <a:rPr lang="fr-CA" sz="2300" dirty="0" err="1" smtClean="0"/>
              <a:t>with</a:t>
            </a:r>
            <a:r>
              <a:rPr lang="fr-CA" sz="2300" dirty="0" smtClean="0"/>
              <a:t> </a:t>
            </a:r>
            <a:r>
              <a:rPr lang="en-US" sz="2300" dirty="0" smtClean="0"/>
              <a:t>gamblers presenting with concomitant SUD?</a:t>
            </a:r>
            <a:endParaRPr lang="fr-CA" sz="2300" dirty="0" smtClean="0"/>
          </a:p>
          <a:p>
            <a:pPr algn="just"/>
            <a:endParaRPr lang="fr-CA" sz="2300" dirty="0"/>
          </a:p>
          <a:p>
            <a:pPr marL="0" indent="0" algn="just">
              <a:buNone/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3240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086" y="131805"/>
            <a:ext cx="11631828" cy="1062682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Integrative Couple Treatment for 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Pathological Gambling (ICT-PG)</a:t>
            </a:r>
            <a:endParaRPr lang="fr-C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0086" y="1400431"/>
            <a:ext cx="11631828" cy="5165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Treatment objectives</a:t>
            </a:r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400" dirty="0" smtClean="0"/>
              <a:t>Reduce or stop gambling-related </a:t>
            </a:r>
            <a:r>
              <a:rPr lang="en-US" sz="2400" dirty="0" err="1" smtClean="0"/>
              <a:t>behaviours</a:t>
            </a:r>
            <a:endParaRPr lang="en-US" sz="2400" dirty="0" smtClean="0"/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400" dirty="0" smtClean="0"/>
              <a:t>Reduce psychological distress and improve the well-being of both partners</a:t>
            </a:r>
          </a:p>
          <a:p>
            <a:pPr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400" dirty="0" smtClean="0"/>
              <a:t>Increase relationship satisfaction and mutual support between partners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Clinical process (based on ABCT model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McCrady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&amp; Epstein, 2009)</a:t>
            </a:r>
          </a:p>
          <a:p>
            <a:pPr algn="just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400" dirty="0" smtClean="0"/>
              <a:t>Start treatment with the couple,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session.</a:t>
            </a:r>
          </a:p>
          <a:p>
            <a:pPr algn="just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400" dirty="0" smtClean="0"/>
              <a:t>≈ </a:t>
            </a:r>
            <a:r>
              <a:rPr lang="en-US" sz="2400" dirty="0"/>
              <a:t>45-60 </a:t>
            </a:r>
            <a:r>
              <a:rPr lang="en-US" sz="2400" dirty="0" smtClean="0"/>
              <a:t>min. with gambler</a:t>
            </a:r>
          </a:p>
          <a:p>
            <a:pPr lvl="1" algn="just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Partner expresses her point of view, while maintaining the focus on the gambling </a:t>
            </a:r>
            <a:r>
              <a:rPr lang="en-US" dirty="0" err="1" smtClean="0"/>
              <a:t>behaviour</a:t>
            </a:r>
            <a:r>
              <a:rPr lang="en-US" dirty="0" err="1"/>
              <a:t>s</a:t>
            </a:r>
            <a:endParaRPr lang="en-US" dirty="0" smtClean="0"/>
          </a:p>
          <a:p>
            <a:pPr algn="just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sz="2400" dirty="0" smtClean="0"/>
              <a:t>≈ 30-45 min. relationship aspects</a:t>
            </a:r>
          </a:p>
          <a:p>
            <a:pPr lvl="1" algn="just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/>
              <a:t>M</a:t>
            </a:r>
            <a:r>
              <a:rPr lang="en-US" dirty="0" smtClean="0"/>
              <a:t>utual positive reinforcement in daily life</a:t>
            </a:r>
          </a:p>
          <a:p>
            <a:pPr lvl="1" algn="just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Communication and negotiation skills</a:t>
            </a:r>
          </a:p>
          <a:p>
            <a:pPr lvl="1" algn="just">
              <a:spcBef>
                <a:spcPts val="600"/>
              </a:spcBef>
              <a:buClr>
                <a:schemeClr val="accent6">
                  <a:lumMod val="60000"/>
                  <a:lumOff val="40000"/>
                </a:schemeClr>
              </a:buClr>
            </a:pPr>
            <a:r>
              <a:rPr lang="en-US" dirty="0" smtClean="0"/>
              <a:t>Partner’s </a:t>
            </a:r>
            <a:r>
              <a:rPr lang="en-US" dirty="0" err="1" smtClean="0"/>
              <a:t>behaviours</a:t>
            </a:r>
            <a:r>
              <a:rPr lang="en-US" dirty="0" smtClean="0"/>
              <a:t> that facilitate gambling and those that reinforce its cessation</a:t>
            </a:r>
            <a:endParaRPr lang="fr-CA" dirty="0"/>
          </a:p>
        </p:txBody>
      </p:sp>
      <p:sp>
        <p:nvSpPr>
          <p:cNvPr id="4" name="Espace réservé du numéro de diapositive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10058400" y="298021"/>
            <a:ext cx="2133600" cy="365125"/>
          </a:xfrm>
        </p:spPr>
        <p:txBody>
          <a:bodyPr/>
          <a:lstStyle/>
          <a:p>
            <a:r>
              <a:rPr lang="fr-CA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05159"/>
            <a:ext cx="12192000" cy="45284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30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0086" y="60326"/>
            <a:ext cx="11631828" cy="87055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Sequence of sessions in ICT-PG</a:t>
            </a:r>
            <a:endParaRPr lang="fr-CA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830945"/>
              </p:ext>
            </p:extLst>
          </p:nvPr>
        </p:nvGraphicFramePr>
        <p:xfrm>
          <a:off x="29461" y="17222"/>
          <a:ext cx="12051703" cy="6905284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899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4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800" dirty="0" smtClean="0">
                          <a:effectLst/>
                        </a:rPr>
                        <a:t>Session</a:t>
                      </a:r>
                      <a:endParaRPr lang="fr-CA" sz="18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Gambler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Partner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Couple</a:t>
                      </a:r>
                      <a:endParaRPr lang="fr-CA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8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1 &amp; 2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 smtClean="0">
                          <a:effectLst/>
                        </a:rPr>
                        <a:t>Listening</a:t>
                      </a:r>
                      <a:r>
                        <a:rPr lang="en-CA" sz="2000" baseline="0" dirty="0" smtClean="0">
                          <a:effectLst/>
                        </a:rPr>
                        <a:t> of</a:t>
                      </a:r>
                      <a:r>
                        <a:rPr lang="en-CA" sz="2000" dirty="0" smtClean="0">
                          <a:effectLst/>
                        </a:rPr>
                        <a:t> expectations</a:t>
                      </a:r>
                      <a:endParaRPr lang="fr-CA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General objectives of sessions</a:t>
                      </a:r>
                      <a:endParaRPr lang="fr-CA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Verify recent gambling behaviour</a:t>
                      </a:r>
                      <a:endParaRPr lang="fr-CA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Stop draining money</a:t>
                      </a:r>
                      <a:endParaRPr lang="fr-CA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Rules/expectations from participants</a:t>
                      </a:r>
                      <a:endParaRPr lang="fr-CA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Feedback (evaluation, admission)</a:t>
                      </a:r>
                      <a:endParaRPr lang="fr-CA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Functional analysis of gambling behaviour or at-risk situations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 smtClean="0">
                          <a:effectLst/>
                        </a:rPr>
                        <a:t>Listening of expectations </a:t>
                      </a:r>
                      <a:r>
                        <a:rPr lang="en-CA" sz="2000" dirty="0">
                          <a:effectLst/>
                        </a:rPr>
                        <a:t>from each person</a:t>
                      </a:r>
                      <a:endParaRPr lang="fr-CA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General objectives of sessions</a:t>
                      </a:r>
                      <a:endParaRPr lang="fr-CA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Feedback (evaluation, admission)</a:t>
                      </a:r>
                      <a:endParaRPr lang="fr-CA" sz="20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  <a:tabLst>
                          <a:tab pos="408305" algn="l"/>
                          <a:tab pos="449580" algn="l"/>
                        </a:tabLst>
                      </a:pP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Mutual reinforcement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3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Clinical work related to gambling 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Mutual reinforcement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4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Clinical work related to gambling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Communication skills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5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Clinical work related to gambling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>
                          <a:effectLst/>
                        </a:rPr>
                        <a:t>Communication skills</a:t>
                      </a:r>
                      <a:endParaRPr lang="fr-C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6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Clinical work related to gambling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 smtClean="0">
                          <a:effectLst/>
                        </a:rPr>
                        <a:t>Stop/reduce </a:t>
                      </a:r>
                      <a:r>
                        <a:rPr lang="en-CA" sz="2000" dirty="0">
                          <a:effectLst/>
                        </a:rPr>
                        <a:t>reinforcement of gambling situations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415" indent="-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>
                          <a:effectLst/>
                        </a:rPr>
                        <a:t> </a:t>
                      </a:r>
                      <a:endParaRPr lang="fr-C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7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Clinical work related to gambling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 smtClean="0">
                          <a:effectLst/>
                        </a:rPr>
                        <a:t>Stop/reduce </a:t>
                      </a:r>
                      <a:r>
                        <a:rPr lang="en-CA" sz="2000" dirty="0">
                          <a:effectLst/>
                        </a:rPr>
                        <a:t>reinforcement of gambling situations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 smtClean="0">
                          <a:effectLst/>
                        </a:rPr>
                        <a:t>Improving</a:t>
                      </a:r>
                      <a:r>
                        <a:rPr lang="en-CA" sz="2000" baseline="0" dirty="0" smtClean="0">
                          <a:effectLst/>
                        </a:rPr>
                        <a:t> r</a:t>
                      </a:r>
                      <a:r>
                        <a:rPr lang="en-CA" sz="2000" dirty="0" smtClean="0">
                          <a:effectLst/>
                        </a:rPr>
                        <a:t>einforcement </a:t>
                      </a:r>
                      <a:r>
                        <a:rPr lang="en-CA" sz="2000" dirty="0">
                          <a:effectLst/>
                        </a:rPr>
                        <a:t>of non-gambling situations 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8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Clinical work related to gambling </a:t>
                      </a:r>
                      <a:endParaRPr lang="fr-CA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>
                          <a:effectLst/>
                        </a:rPr>
                        <a:t>Prevent relapse/at-risk situations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 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08305" algn="l"/>
                        </a:tabLst>
                      </a:pPr>
                      <a:r>
                        <a:rPr lang="en-CA" sz="2000" dirty="0" smtClean="0">
                          <a:effectLst/>
                        </a:rPr>
                        <a:t>Improving reinforcement </a:t>
                      </a:r>
                      <a:r>
                        <a:rPr lang="en-CA" sz="2000" dirty="0">
                          <a:effectLst/>
                        </a:rPr>
                        <a:t>of non-gambling situations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8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effectLst/>
                        </a:rPr>
                        <a:t>9 to 12</a:t>
                      </a:r>
                      <a:endParaRPr lang="fr-C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</a:rPr>
                        <a:t>Sessions </a:t>
                      </a:r>
                      <a:r>
                        <a:rPr lang="en-CA" sz="2000" dirty="0">
                          <a:effectLst/>
                        </a:rPr>
                        <a:t>9 to 12 are </a:t>
                      </a:r>
                      <a:r>
                        <a:rPr lang="en-CA" sz="2000" dirty="0" smtClean="0">
                          <a:effectLst/>
                        </a:rPr>
                        <a:t>an </a:t>
                      </a:r>
                      <a:r>
                        <a:rPr lang="en-CA" sz="2000" dirty="0">
                          <a:effectLst/>
                        </a:rPr>
                        <a:t>extension of previous sessions. The therapist </a:t>
                      </a:r>
                      <a:r>
                        <a:rPr lang="en-CA" sz="2000" dirty="0" smtClean="0">
                          <a:effectLst/>
                        </a:rPr>
                        <a:t>spend more </a:t>
                      </a:r>
                      <a:r>
                        <a:rPr lang="en-CA" sz="2000" dirty="0">
                          <a:effectLst/>
                        </a:rPr>
                        <a:t>time on any given aspect</a:t>
                      </a:r>
                      <a:r>
                        <a:rPr lang="en-CA" sz="20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Therapy can last up</a:t>
                      </a:r>
                      <a:r>
                        <a:rPr lang="en-CA" sz="2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to 40 sessions</a:t>
                      </a:r>
                      <a:endParaRPr lang="fr-CA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7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63352" y="175122"/>
            <a:ext cx="11449272" cy="80560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</a:rPr>
              <a:t>ICT-PG Integrity</a:t>
            </a:r>
            <a:endParaRPr lang="fr-CA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0058400" y="395362"/>
            <a:ext cx="2133600" cy="365125"/>
          </a:xfrm>
        </p:spPr>
        <p:txBody>
          <a:bodyPr/>
          <a:lstStyle/>
          <a:p>
            <a:r>
              <a:rPr lang="fr-CA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CA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03819643"/>
              </p:ext>
            </p:extLst>
          </p:nvPr>
        </p:nvGraphicFramePr>
        <p:xfrm>
          <a:off x="329514" y="1293342"/>
          <a:ext cx="11383109" cy="50580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0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2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1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88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9181">
                <a:tc>
                  <a:txBody>
                    <a:bodyPr/>
                    <a:lstStyle/>
                    <a:p>
                      <a:endParaRPr lang="fr-CA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Elements addressed </a:t>
                      </a:r>
                      <a:endParaRPr lang="fr-CA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 of times the item has been addressed</a:t>
                      </a:r>
                    </a:p>
                    <a:p>
                      <a:pPr algn="ctr"/>
                      <a:r>
                        <a:rPr lang="fr-CA" sz="2000" i="0" dirty="0" smtClean="0"/>
                        <a:t>M (SD)</a:t>
                      </a:r>
                      <a:endParaRPr lang="fr-CA" sz="20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Number of therapists who worked</a:t>
                      </a:r>
                      <a:r>
                        <a:rPr lang="en-US" sz="2000" baseline="0" dirty="0" smtClean="0"/>
                        <a:t> on</a:t>
                      </a:r>
                      <a:r>
                        <a:rPr lang="en-US" sz="2000" dirty="0" smtClean="0"/>
                        <a:t> this theme</a:t>
                      </a:r>
                    </a:p>
                    <a:p>
                      <a:pPr algn="ctr"/>
                      <a:r>
                        <a:rPr lang="fr-CA" sz="2000" baseline="0" dirty="0" smtClean="0"/>
                        <a:t>(</a:t>
                      </a:r>
                      <a:r>
                        <a:rPr lang="fr-CA" sz="2000" i="1" baseline="0" dirty="0" smtClean="0"/>
                        <a:t>n</a:t>
                      </a:r>
                      <a:r>
                        <a:rPr lang="fr-CA" sz="2000" baseline="0" dirty="0" smtClean="0"/>
                        <a:t> = 37)</a:t>
                      </a:r>
                      <a:endParaRPr lang="fr-C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06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1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2000" dirty="0" smtClean="0"/>
                        <a:t>Communication </a:t>
                      </a:r>
                      <a:r>
                        <a:rPr lang="fr-CA" sz="2000" dirty="0" err="1" smtClean="0"/>
                        <a:t>skills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6.09 (3.35)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89.2% (33)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706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2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2000" dirty="0" err="1" smtClean="0"/>
                        <a:t>Mutual</a:t>
                      </a:r>
                      <a:r>
                        <a:rPr lang="fr-CA" sz="2000" dirty="0" smtClean="0"/>
                        <a:t> </a:t>
                      </a:r>
                      <a:r>
                        <a:rPr lang="fr-CA" sz="2000" dirty="0" err="1" smtClean="0"/>
                        <a:t>reinforcement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4.26 (2.26)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89.2% (33)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706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3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2000" dirty="0" err="1" smtClean="0"/>
                        <a:t>Skills</a:t>
                      </a:r>
                      <a:r>
                        <a:rPr lang="fr-CA" sz="2000" baseline="0" dirty="0" smtClean="0"/>
                        <a:t> to </a:t>
                      </a:r>
                      <a:r>
                        <a:rPr lang="fr-CA" sz="2000" baseline="0" dirty="0" err="1" smtClean="0"/>
                        <a:t>resolve</a:t>
                      </a:r>
                      <a:r>
                        <a:rPr lang="fr-CA" sz="2000" baseline="0" dirty="0" smtClean="0"/>
                        <a:t> marital </a:t>
                      </a:r>
                      <a:r>
                        <a:rPr lang="fr-CA" sz="2000" baseline="0" dirty="0" err="1" smtClean="0"/>
                        <a:t>conflict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2.82 (2.91)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75.7% (28)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8866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4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2000" dirty="0" err="1" smtClean="0"/>
                        <a:t>Improve</a:t>
                      </a:r>
                      <a:r>
                        <a:rPr lang="fr-CA" sz="2000" dirty="0" smtClean="0"/>
                        <a:t> </a:t>
                      </a:r>
                      <a:r>
                        <a:rPr lang="fr-CA" sz="2000" dirty="0" err="1" smtClean="0"/>
                        <a:t>reinforcement</a:t>
                      </a:r>
                      <a:r>
                        <a:rPr lang="fr-CA" sz="2000" dirty="0" smtClean="0"/>
                        <a:t> of non-</a:t>
                      </a:r>
                      <a:r>
                        <a:rPr lang="fr-CA" sz="2000" dirty="0" err="1" smtClean="0"/>
                        <a:t>gambling</a:t>
                      </a:r>
                      <a:r>
                        <a:rPr lang="fr-CA" sz="2000" dirty="0" smtClean="0"/>
                        <a:t> situations </a:t>
                      </a:r>
                      <a:endParaRPr lang="fr-CA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2.26 (1.81)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73.0% (27)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8866">
                <a:tc>
                  <a:txBody>
                    <a:bodyPr/>
                    <a:lstStyle/>
                    <a:p>
                      <a:r>
                        <a:rPr lang="fr-CA" sz="2000" b="1" dirty="0" smtClean="0"/>
                        <a:t>5</a:t>
                      </a:r>
                      <a:endParaRPr lang="fr-CA" sz="2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Reduce reinforcement of gambling situations</a:t>
                      </a:r>
                      <a:endParaRPr lang="en-US" sz="20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0.88 (1.15)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 smtClean="0"/>
                        <a:t>46.0% (17)</a:t>
                      </a:r>
                      <a:endParaRPr lang="fr-CA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76821"/>
            <a:ext cx="12192000" cy="30435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598508" y="2600775"/>
            <a:ext cx="5338119" cy="1656448"/>
          </a:xfr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Results: 18 month follow-up</a:t>
            </a:r>
            <a:endParaRPr lang="fr-CA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727311" cy="338575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5751"/>
            <a:ext cx="5727311" cy="351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4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031639"/>
              </p:ext>
            </p:extLst>
          </p:nvPr>
        </p:nvGraphicFramePr>
        <p:xfrm>
          <a:off x="131805" y="99961"/>
          <a:ext cx="11928391" cy="65152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56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9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fr-CA" sz="1900" dirty="0" smtClean="0"/>
                        <a:t>GAMBLING HABITS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Difference between the two treatment groups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Improvement</a:t>
                      </a:r>
                      <a:r>
                        <a:rPr lang="fr-CA" sz="1900" dirty="0" smtClean="0"/>
                        <a:t> </a:t>
                      </a:r>
                    </a:p>
                    <a:p>
                      <a:pPr algn="ctr"/>
                      <a:r>
                        <a:rPr lang="fr-CA" sz="1900" dirty="0" smtClean="0"/>
                        <a:t>over time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01469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b="1" dirty="0" smtClean="0"/>
                        <a:t>GAMBLERS</a:t>
                      </a:r>
                      <a:endParaRPr lang="fr-CA" sz="1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err="1" smtClean="0"/>
                        <a:t>Ind</a:t>
                      </a:r>
                      <a:r>
                        <a:rPr lang="fr-CA" b="1" dirty="0" smtClean="0"/>
                        <a:t>.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/>
                        <a:t>ICT-PG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80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$$ </a:t>
                      </a:r>
                      <a:r>
                        <a:rPr lang="fr-CA" sz="1900" b="1" dirty="0" err="1" smtClean="0"/>
                        <a:t>gambling</a:t>
                      </a:r>
                      <a:r>
                        <a:rPr lang="fr-CA" sz="1900" b="1" dirty="0" smtClean="0"/>
                        <a:t> – Last 3 </a:t>
                      </a:r>
                      <a:r>
                        <a:rPr lang="fr-CA" sz="1900" b="1" dirty="0" err="1" smtClean="0"/>
                        <a:t>months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rowSpan="4"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rowSpan="4" h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31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Frequency</a:t>
                      </a:r>
                      <a:r>
                        <a:rPr lang="fr-CA" sz="1900" b="1" baseline="0" dirty="0" smtClean="0"/>
                        <a:t> - </a:t>
                      </a:r>
                      <a:r>
                        <a:rPr lang="fr-CA" sz="1900" b="1" baseline="0" dirty="0" err="1" smtClean="0"/>
                        <a:t>Gambling</a:t>
                      </a:r>
                      <a:r>
                        <a:rPr lang="fr-CA" sz="1900" b="1" baseline="0" dirty="0" smtClean="0"/>
                        <a:t> habits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61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Proportion of personal income spent on gambling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31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Gambling</a:t>
                      </a:r>
                      <a:r>
                        <a:rPr lang="fr-CA" sz="1900" b="1" baseline="0" dirty="0" smtClean="0"/>
                        <a:t> </a:t>
                      </a:r>
                      <a:r>
                        <a:rPr lang="fr-CA" sz="1900" b="1" baseline="0" dirty="0" err="1" smtClean="0"/>
                        <a:t>Symptom</a:t>
                      </a:r>
                      <a:r>
                        <a:rPr lang="fr-CA" sz="1900" b="1" baseline="0" dirty="0" smtClean="0"/>
                        <a:t> </a:t>
                      </a:r>
                      <a:r>
                        <a:rPr lang="fr-CA" sz="1900" b="1" baseline="0" dirty="0" err="1" smtClean="0"/>
                        <a:t>Assessment</a:t>
                      </a:r>
                      <a:r>
                        <a:rPr lang="fr-CA" sz="1900" b="1" baseline="0" dirty="0" smtClean="0"/>
                        <a:t> </a:t>
                      </a:r>
                      <a:r>
                        <a:rPr lang="fr-CA" sz="1900" b="1" baseline="0" dirty="0" err="1" smtClean="0"/>
                        <a:t>Scale</a:t>
                      </a:r>
                      <a:r>
                        <a:rPr lang="fr-CA" sz="1900" b="1" baseline="0" dirty="0" smtClean="0"/>
                        <a:t> (G-SAS)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Number of times played in the last week</a:t>
                      </a:r>
                      <a:endParaRPr lang="fr-CA" sz="1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</a:t>
                      </a: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204042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Number of hours played in the last week</a:t>
                      </a:r>
                      <a:endParaRPr lang="fr-CA" sz="1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1" dirty="0" smtClean="0"/>
                        <a:t>Number of times played in the last week</a:t>
                      </a:r>
                      <a:endParaRPr lang="en-US" sz="19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Impaired</a:t>
                      </a:r>
                      <a:r>
                        <a:rPr lang="fr-CA" sz="1900" b="1" baseline="0" dirty="0" smtClean="0"/>
                        <a:t> Control Over </a:t>
                      </a:r>
                      <a:r>
                        <a:rPr lang="fr-CA" sz="1900" b="1" baseline="0" dirty="0" err="1" smtClean="0"/>
                        <a:t>Gambling</a:t>
                      </a:r>
                      <a:r>
                        <a:rPr lang="fr-CA" sz="1900" b="1" baseline="0" dirty="0" smtClean="0"/>
                        <a:t> </a:t>
                      </a:r>
                      <a:r>
                        <a:rPr lang="fr-CA" sz="1900" b="1" dirty="0" smtClean="0"/>
                        <a:t>(ICOG)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rowSpan="5"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rowSpan="5" h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Canadian </a:t>
                      </a:r>
                      <a:r>
                        <a:rPr lang="fr-CA" sz="1900" b="1" dirty="0" err="1" smtClean="0"/>
                        <a:t>Problem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Gambling</a:t>
                      </a:r>
                      <a:r>
                        <a:rPr lang="fr-CA" sz="1900" b="1" dirty="0" smtClean="0"/>
                        <a:t> Index (CPGI) 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Detection of the Need for Help Gambling (DÉBA-</a:t>
                      </a:r>
                      <a:r>
                        <a:rPr lang="en-US" sz="1900" b="1" dirty="0" err="1" smtClean="0"/>
                        <a:t>Jeu</a:t>
                      </a:r>
                      <a:r>
                        <a:rPr lang="en-US" sz="1900" b="1" dirty="0" smtClean="0"/>
                        <a:t>)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Gambling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related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beliefs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inventory</a:t>
                      </a:r>
                      <a:r>
                        <a:rPr lang="fr-CA" sz="1900" b="1" dirty="0" smtClean="0"/>
                        <a:t> (ICROLJ)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Negative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consequences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Global </a:t>
                      </a:r>
                      <a:r>
                        <a:rPr lang="fr-CA" sz="1900" b="1" dirty="0" err="1" smtClean="0"/>
                        <a:t>improvement</a:t>
                      </a:r>
                      <a:r>
                        <a:rPr lang="fr-CA" sz="1900" b="1" dirty="0" smtClean="0"/>
                        <a:t> – </a:t>
                      </a:r>
                      <a:r>
                        <a:rPr lang="fr-CA" sz="1900" b="1" dirty="0" err="1" smtClean="0"/>
                        <a:t>Gambling</a:t>
                      </a:r>
                      <a:r>
                        <a:rPr lang="fr-CA" sz="1900" b="1" dirty="0" smtClean="0"/>
                        <a:t> habits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131805" y="6591024"/>
            <a:ext cx="306730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/>
              <a:t>P&lt;0,001***; P&lt;0,01**; P&lt;0,05*; P&lt;0,10£</a:t>
            </a:r>
          </a:p>
        </p:txBody>
      </p:sp>
    </p:spTree>
    <p:extLst>
      <p:ext uri="{BB962C8B-B14F-4D97-AF65-F5344CB8AC3E}">
        <p14:creationId xmlns:p14="http://schemas.microsoft.com/office/powerpoint/2010/main" val="29572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8156132"/>
              </p:ext>
            </p:extLst>
          </p:nvPr>
        </p:nvGraphicFramePr>
        <p:xfrm>
          <a:off x="123570" y="44624"/>
          <a:ext cx="11944863" cy="65044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05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fr-CA" sz="1900" dirty="0" smtClean="0"/>
                        <a:t>CONJUGAL ASPECTS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Difference between the two treatment groups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Improvement</a:t>
                      </a:r>
                      <a:r>
                        <a:rPr lang="fr-CA" sz="1900" dirty="0" smtClean="0"/>
                        <a:t> </a:t>
                      </a:r>
                    </a:p>
                    <a:p>
                      <a:pPr algn="ctr"/>
                      <a:r>
                        <a:rPr lang="fr-CA" sz="1900" dirty="0" smtClean="0"/>
                        <a:t>over time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01469"/>
                  </a:ext>
                </a:extLst>
              </a:tr>
              <a:tr h="360040"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b="1" dirty="0" smtClean="0"/>
                        <a:t>GAMBLERS</a:t>
                      </a:r>
                      <a:endParaRPr lang="fr-CA" sz="1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err="1" smtClean="0"/>
                        <a:t>Ind</a:t>
                      </a:r>
                      <a:r>
                        <a:rPr lang="fr-CA" b="1" dirty="0" smtClean="0"/>
                        <a:t>.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/>
                        <a:t>ICT-PG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780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Dyadic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Adjustment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Scale</a:t>
                      </a:r>
                      <a:r>
                        <a:rPr lang="fr-CA" sz="1900" b="1" dirty="0" smtClean="0"/>
                        <a:t> (DAS-4) 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r>
                        <a:rPr lang="fr-CA" sz="1900" dirty="0" smtClean="0"/>
                        <a:t> 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031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Marital </a:t>
                      </a:r>
                      <a:r>
                        <a:rPr lang="fr-CA" sz="1900" b="1" dirty="0" err="1" smtClean="0"/>
                        <a:t>Status</a:t>
                      </a:r>
                      <a:r>
                        <a:rPr lang="fr-CA" sz="1900" b="1" dirty="0" smtClean="0"/>
                        <a:t> Inventory (MSI) 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61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Couples Support Questionnaire 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900" b="1" dirty="0" smtClean="0"/>
                        <a:t>Marital </a:t>
                      </a:r>
                      <a:r>
                        <a:rPr lang="fr-CA" sz="1900" b="1" dirty="0" err="1" smtClean="0"/>
                        <a:t>Problem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Solving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Scale</a:t>
                      </a:r>
                      <a:r>
                        <a:rPr lang="fr-CA" sz="1900" b="1" dirty="0" smtClean="0"/>
                        <a:t> (MPSS)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031">
                <a:tc>
                  <a:txBody>
                    <a:bodyPr/>
                    <a:lstStyle/>
                    <a:p>
                      <a:r>
                        <a:rPr lang="en-US" sz="1650" b="1" dirty="0" smtClean="0"/>
                        <a:t>Interpersonal Communication Skills Inventory Self-Spouse (oneself evaluation)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204042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Interpersonal Communication Skills Inventory Self-Spouse (partner evaluation)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218"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b="1" dirty="0" smtClean="0"/>
                        <a:t>PARTNERS</a:t>
                      </a:r>
                      <a:endParaRPr lang="fr-CA" sz="19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err="1" smtClean="0"/>
                        <a:t>Ind</a:t>
                      </a:r>
                      <a:r>
                        <a:rPr lang="fr-CA" b="1" dirty="0" smtClean="0"/>
                        <a:t>.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/>
                        <a:t>ICT-PG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Dyadic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Adjustment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Scale</a:t>
                      </a:r>
                      <a:r>
                        <a:rPr lang="fr-CA" sz="1900" b="1" dirty="0" smtClean="0"/>
                        <a:t> (DAS-4) 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rowSpan="6"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 smtClean="0"/>
                    </a:p>
                  </a:txBody>
                  <a:tcPr marL="9525" marR="9525" marT="9525" marB="0" anchor="ctr"/>
                </a:tc>
                <a:tc rowSpan="6" h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Marital </a:t>
                      </a:r>
                      <a:r>
                        <a:rPr lang="fr-CA" sz="1900" b="1" dirty="0" err="1" smtClean="0"/>
                        <a:t>Status</a:t>
                      </a:r>
                      <a:r>
                        <a:rPr lang="fr-CA" sz="1900" b="1" dirty="0" smtClean="0"/>
                        <a:t> Inventory (MSI) 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Couples Support Questionnaire 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Marital </a:t>
                      </a:r>
                      <a:r>
                        <a:rPr lang="fr-CA" sz="1900" b="1" dirty="0" err="1" smtClean="0"/>
                        <a:t>Problem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Solving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Scale</a:t>
                      </a:r>
                      <a:r>
                        <a:rPr lang="fr-CA" sz="1900" b="1" dirty="0" smtClean="0"/>
                        <a:t> (MPSS)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sz="1650" b="1" dirty="0" smtClean="0"/>
                        <a:t>Interpersonal Communication Skills Inventory Self-Spouse (oneself evaluation)</a:t>
                      </a:r>
                      <a:endParaRPr lang="fr-CA" sz="16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Interpersonal Communication Skills Inventory Self-Spouse (partner evaluation)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123571" y="6550058"/>
            <a:ext cx="30755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/>
              <a:t>P&lt;0,001***; P&lt;0,01**; P&lt;0,05*; P&lt;0,10£</a:t>
            </a:r>
          </a:p>
        </p:txBody>
      </p:sp>
    </p:spTree>
    <p:extLst>
      <p:ext uri="{BB962C8B-B14F-4D97-AF65-F5344CB8AC3E}">
        <p14:creationId xmlns:p14="http://schemas.microsoft.com/office/powerpoint/2010/main" val="9619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8980662"/>
              </p:ext>
            </p:extLst>
          </p:nvPr>
        </p:nvGraphicFramePr>
        <p:xfrm>
          <a:off x="115331" y="230663"/>
          <a:ext cx="11870724" cy="63490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2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3661">
                <a:tc>
                  <a:txBody>
                    <a:bodyPr/>
                    <a:lstStyle/>
                    <a:p>
                      <a:r>
                        <a:rPr lang="fr-CA" sz="1900" dirty="0" smtClean="0"/>
                        <a:t>PERSONAL ASPECTS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Difference between the two treatment groups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Improvement</a:t>
                      </a:r>
                      <a:r>
                        <a:rPr lang="fr-CA" sz="1900" dirty="0" smtClean="0"/>
                        <a:t> </a:t>
                      </a:r>
                    </a:p>
                    <a:p>
                      <a:pPr algn="ctr"/>
                      <a:r>
                        <a:rPr lang="fr-CA" sz="1900" dirty="0" smtClean="0"/>
                        <a:t>over time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01469"/>
                  </a:ext>
                </a:extLst>
              </a:tr>
              <a:tr h="465738"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b="1" dirty="0" smtClean="0"/>
                        <a:t>GAMBLERS</a:t>
                      </a:r>
                      <a:endParaRPr lang="fr-CA" sz="1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err="1" smtClean="0"/>
                        <a:t>Ind</a:t>
                      </a:r>
                      <a:r>
                        <a:rPr lang="fr-CA" b="1" dirty="0" smtClean="0"/>
                        <a:t>.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/>
                        <a:t>ICT-PG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919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Center for </a:t>
                      </a:r>
                      <a:r>
                        <a:rPr lang="fr-CA" sz="1900" b="1" dirty="0" err="1" smtClean="0"/>
                        <a:t>Epidemiologic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Studies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Depression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scale</a:t>
                      </a:r>
                      <a:r>
                        <a:rPr lang="fr-CA" sz="1900" b="1" dirty="0" smtClean="0"/>
                        <a:t> (CES-D) 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Oui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Psychiatric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symptom</a:t>
                      </a:r>
                      <a:r>
                        <a:rPr lang="fr-CA" sz="1900" b="1" dirty="0" smtClean="0"/>
                        <a:t> index (IDPESQ)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Oui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731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Ways</a:t>
                      </a:r>
                      <a:r>
                        <a:rPr lang="fr-CA" sz="1900" b="1" dirty="0" smtClean="0"/>
                        <a:t> of Coping Questionnaire – </a:t>
                      </a:r>
                      <a:r>
                        <a:rPr lang="fr-CA" sz="1900" b="1" dirty="0" err="1" smtClean="0"/>
                        <a:t>Seeking</a:t>
                      </a:r>
                      <a:r>
                        <a:rPr lang="fr-CA" sz="1900" b="1" dirty="0" smtClean="0"/>
                        <a:t> social support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Oui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9700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Ways</a:t>
                      </a:r>
                      <a:r>
                        <a:rPr lang="fr-CA" sz="1900" b="1" dirty="0" smtClean="0"/>
                        <a:t> of Coping Questionnaire – </a:t>
                      </a:r>
                      <a:r>
                        <a:rPr lang="fr-CA" sz="1900" b="1" dirty="0" err="1" smtClean="0"/>
                        <a:t>Planful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problem</a:t>
                      </a:r>
                      <a:r>
                        <a:rPr lang="fr-CA" sz="1900" b="1" baseline="0" dirty="0" smtClean="0"/>
                        <a:t> </a:t>
                      </a:r>
                      <a:r>
                        <a:rPr lang="fr-CA" sz="1900" b="1" baseline="0" dirty="0" err="1" smtClean="0"/>
                        <a:t>solving</a:t>
                      </a:r>
                      <a:r>
                        <a:rPr lang="fr-CA" sz="1900" b="1" baseline="0" dirty="0" smtClean="0"/>
                        <a:t>/Positive </a:t>
                      </a:r>
                      <a:r>
                        <a:rPr lang="fr-CA" sz="1900" b="1" baseline="0" dirty="0" err="1" smtClean="0"/>
                        <a:t>reappraisal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Non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Oui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Ways</a:t>
                      </a:r>
                      <a:r>
                        <a:rPr lang="fr-CA" sz="1900" b="1" dirty="0" smtClean="0"/>
                        <a:t> of Coping Questionnaire – </a:t>
                      </a:r>
                      <a:r>
                        <a:rPr lang="fr-CA" sz="1900" b="1" dirty="0" err="1" smtClean="0"/>
                        <a:t>Distancing</a:t>
                      </a:r>
                      <a:r>
                        <a:rPr lang="fr-CA" sz="1900" b="1" dirty="0" smtClean="0"/>
                        <a:t>/Escape </a:t>
                      </a:r>
                      <a:r>
                        <a:rPr lang="fr-CA" sz="1900" b="1" dirty="0" err="1" smtClean="0"/>
                        <a:t>avoidance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Oui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2040428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Nombre consommation alcool/semaine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Oui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Binge</a:t>
                      </a:r>
                      <a:r>
                        <a:rPr lang="fr-CA" sz="1900" b="1" baseline="0" dirty="0" smtClean="0"/>
                        <a:t> </a:t>
                      </a:r>
                      <a:r>
                        <a:rPr lang="fr-CA" sz="1900" b="1" baseline="0" dirty="0" err="1" smtClean="0"/>
                        <a:t>drinking</a:t>
                      </a:r>
                      <a:r>
                        <a:rPr lang="fr-CA" sz="1900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Oui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Severity of Alcohol Dependence Data (SADD)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Oui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9223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Drinking</a:t>
                      </a:r>
                      <a:r>
                        <a:rPr lang="fr-CA" sz="1900" b="1" dirty="0" smtClean="0"/>
                        <a:t> Impact </a:t>
                      </a:r>
                      <a:r>
                        <a:rPr lang="fr-CA" sz="1900" b="1" dirty="0" err="1" smtClean="0"/>
                        <a:t>Scale</a:t>
                      </a:r>
                      <a:r>
                        <a:rPr lang="fr-CA" sz="1900" b="1" dirty="0" smtClean="0"/>
                        <a:t> (DIS)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Non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115331" y="6579749"/>
            <a:ext cx="308377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/>
              <a:t>P&lt;0,001***; P&lt;0,01**; P&lt;0,05*; P&lt;0,10£</a:t>
            </a:r>
          </a:p>
        </p:txBody>
      </p:sp>
    </p:spTree>
    <p:extLst>
      <p:ext uri="{BB962C8B-B14F-4D97-AF65-F5344CB8AC3E}">
        <p14:creationId xmlns:p14="http://schemas.microsoft.com/office/powerpoint/2010/main" val="103682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2067077"/>
              </p:ext>
            </p:extLst>
          </p:nvPr>
        </p:nvGraphicFramePr>
        <p:xfrm>
          <a:off x="123569" y="172991"/>
          <a:ext cx="11895436" cy="636379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36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8650">
                <a:tc>
                  <a:txBody>
                    <a:bodyPr/>
                    <a:lstStyle/>
                    <a:p>
                      <a:r>
                        <a:rPr lang="fr-CA" sz="1900" dirty="0" smtClean="0"/>
                        <a:t>PERSONAL ASPECTS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Difference between the two treatment groups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Improvement</a:t>
                      </a:r>
                      <a:r>
                        <a:rPr lang="fr-CA" sz="1900" dirty="0" smtClean="0"/>
                        <a:t> </a:t>
                      </a:r>
                    </a:p>
                    <a:p>
                      <a:pPr algn="ctr"/>
                      <a:r>
                        <a:rPr lang="fr-CA" sz="1900" dirty="0" smtClean="0"/>
                        <a:t>over time</a:t>
                      </a:r>
                      <a:endParaRPr lang="fr-CA" sz="1900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901469"/>
                  </a:ext>
                </a:extLst>
              </a:tr>
              <a:tr h="472897">
                <a:tc gridSpan="2">
                  <a:txBody>
                    <a:bodyPr/>
                    <a:lstStyle/>
                    <a:p>
                      <a:pPr algn="ctr"/>
                      <a:r>
                        <a:rPr lang="fr-CA" sz="1900" b="1" dirty="0" smtClean="0"/>
                        <a:t>PARTNERS</a:t>
                      </a:r>
                      <a:endParaRPr lang="fr-CA" sz="19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err="1" smtClean="0"/>
                        <a:t>Ind</a:t>
                      </a:r>
                      <a:r>
                        <a:rPr lang="fr-CA" b="1" dirty="0" smtClean="0"/>
                        <a:t>.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 smtClean="0"/>
                        <a:t>ICT-PG</a:t>
                      </a:r>
                      <a:endParaRPr lang="fr-CA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133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Center for </a:t>
                      </a:r>
                      <a:r>
                        <a:rPr lang="fr-CA" sz="1900" b="1" dirty="0" err="1" smtClean="0"/>
                        <a:t>Epidemiologic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Studies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Depression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scale</a:t>
                      </a:r>
                      <a:r>
                        <a:rPr lang="fr-CA" sz="1900" b="1" dirty="0" smtClean="0"/>
                        <a:t> (CES-D) 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rowSpan="5"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rowSpan="5" h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133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Psychiatric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symptom</a:t>
                      </a:r>
                      <a:r>
                        <a:rPr lang="fr-CA" sz="1900" b="1" dirty="0" smtClean="0"/>
                        <a:t> index (IDPESQ)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133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Ways</a:t>
                      </a:r>
                      <a:r>
                        <a:rPr lang="fr-CA" sz="1900" b="1" dirty="0" smtClean="0"/>
                        <a:t> of Coping Questionnaire – </a:t>
                      </a:r>
                      <a:r>
                        <a:rPr lang="fr-CA" sz="1900" b="1" dirty="0" err="1" smtClean="0"/>
                        <a:t>Seeking</a:t>
                      </a:r>
                      <a:r>
                        <a:rPr lang="fr-CA" sz="1900" b="1" dirty="0" smtClean="0"/>
                        <a:t> social support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*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186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Ways</a:t>
                      </a:r>
                      <a:r>
                        <a:rPr lang="fr-CA" sz="1900" b="1" dirty="0" smtClean="0"/>
                        <a:t> of Coping Questionnaire – </a:t>
                      </a:r>
                      <a:r>
                        <a:rPr lang="fr-CA" sz="1900" b="1" dirty="0" err="1" smtClean="0"/>
                        <a:t>Planful</a:t>
                      </a:r>
                      <a:r>
                        <a:rPr lang="fr-CA" sz="1900" b="1" dirty="0" smtClean="0"/>
                        <a:t> </a:t>
                      </a:r>
                      <a:r>
                        <a:rPr lang="fr-CA" sz="1900" b="1" dirty="0" err="1" smtClean="0"/>
                        <a:t>problem</a:t>
                      </a:r>
                      <a:r>
                        <a:rPr lang="fr-CA" sz="1900" b="1" baseline="0" dirty="0" smtClean="0"/>
                        <a:t> </a:t>
                      </a:r>
                      <a:r>
                        <a:rPr lang="fr-CA" sz="1900" b="1" baseline="0" dirty="0" err="1" smtClean="0"/>
                        <a:t>solving</a:t>
                      </a:r>
                      <a:r>
                        <a:rPr lang="fr-CA" sz="1900" b="1" baseline="0" dirty="0" smtClean="0"/>
                        <a:t>/Positive </a:t>
                      </a:r>
                      <a:r>
                        <a:rPr lang="fr-CA" sz="1900" b="1" baseline="0" dirty="0" err="1" smtClean="0"/>
                        <a:t>reappraisal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133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Ways</a:t>
                      </a:r>
                      <a:r>
                        <a:rPr lang="fr-CA" sz="1900" b="1" dirty="0" smtClean="0"/>
                        <a:t> of Coping Questionnaire – </a:t>
                      </a:r>
                      <a:r>
                        <a:rPr lang="fr-CA" sz="1900" b="1" dirty="0" err="1" smtClean="0"/>
                        <a:t>Distancing</a:t>
                      </a:r>
                      <a:r>
                        <a:rPr lang="fr-CA" sz="1900" b="1" dirty="0" smtClean="0"/>
                        <a:t>/Escape </a:t>
                      </a:r>
                      <a:r>
                        <a:rPr lang="fr-CA" sz="1900" b="1" dirty="0" err="1" smtClean="0"/>
                        <a:t>avoidance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133">
                <a:tc>
                  <a:txBody>
                    <a:bodyPr/>
                    <a:lstStyle/>
                    <a:p>
                      <a:r>
                        <a:rPr lang="fr-CA" sz="1900" b="1" dirty="0" smtClean="0"/>
                        <a:t>Nombre consommation alcool/semaine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smtClean="0"/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133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Binge</a:t>
                      </a:r>
                      <a:r>
                        <a:rPr lang="fr-CA" sz="1900" b="1" baseline="0" dirty="0" smtClean="0"/>
                        <a:t> </a:t>
                      </a:r>
                      <a:r>
                        <a:rPr lang="fr-CA" sz="1900" b="1" baseline="0" dirty="0" err="1" smtClean="0"/>
                        <a:t>drinking</a:t>
                      </a:r>
                      <a:r>
                        <a:rPr lang="fr-CA" sz="1900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Yes</a:t>
                      </a:r>
                      <a:endParaRPr lang="fr-CA" sz="1900" dirty="0" smtClean="0"/>
                    </a:p>
                  </a:txBody>
                  <a:tcPr marL="9525" marR="9525" marT="9525" marB="0"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6133">
                <a:tc>
                  <a:txBody>
                    <a:bodyPr/>
                    <a:lstStyle/>
                    <a:p>
                      <a:r>
                        <a:rPr lang="en-US" sz="1900" b="1" dirty="0" smtClean="0"/>
                        <a:t>Severity of Alcohol Dependence Data (SADD)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6133">
                <a:tc>
                  <a:txBody>
                    <a:bodyPr/>
                    <a:lstStyle/>
                    <a:p>
                      <a:r>
                        <a:rPr lang="fr-CA" sz="1900" b="1" dirty="0" err="1" smtClean="0"/>
                        <a:t>Drinking</a:t>
                      </a:r>
                      <a:r>
                        <a:rPr lang="fr-CA" sz="1900" b="1" dirty="0" smtClean="0"/>
                        <a:t> Impact </a:t>
                      </a:r>
                      <a:r>
                        <a:rPr lang="fr-CA" sz="1900" b="1" dirty="0" err="1" smtClean="0"/>
                        <a:t>Scale</a:t>
                      </a:r>
                      <a:r>
                        <a:rPr lang="fr-CA" sz="1900" b="1" dirty="0" smtClean="0"/>
                        <a:t> (DIS)</a:t>
                      </a:r>
                      <a:endParaRPr lang="fr-CA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900" dirty="0" err="1" smtClean="0"/>
                        <a:t>n.s</a:t>
                      </a:r>
                      <a:r>
                        <a:rPr lang="fr-CA" sz="1900" dirty="0" smtClean="0"/>
                        <a:t>.</a:t>
                      </a:r>
                      <a:endParaRPr lang="fr-CA" sz="1900" dirty="0"/>
                    </a:p>
                  </a:txBody>
                  <a:tcPr marL="9525" marR="9525" marT="9525" marB="0" anchor="ctr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fr-CA" sz="1900" dirty="0" smtClean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>
            <p:custDataLst>
              <p:tags r:id="rId2"/>
            </p:custDataLst>
          </p:nvPr>
        </p:nvSpPr>
        <p:spPr>
          <a:xfrm>
            <a:off x="123569" y="6536789"/>
            <a:ext cx="307554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300" dirty="0"/>
              <a:t>P&lt;0,001***; P&lt;0,01**; P&lt;0,05*; P&lt;0,10£</a:t>
            </a:r>
          </a:p>
        </p:txBody>
      </p:sp>
    </p:spTree>
    <p:extLst>
      <p:ext uri="{BB962C8B-B14F-4D97-AF65-F5344CB8AC3E}">
        <p14:creationId xmlns:p14="http://schemas.microsoft.com/office/powerpoint/2010/main" val="24343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</TotalTime>
  <Words>1485</Words>
  <Application>Microsoft Office PowerPoint</Application>
  <PresentationFormat>Grand écran</PresentationFormat>
  <Paragraphs>484</Paragraphs>
  <Slides>18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Thème Office</vt:lpstr>
      <vt:lpstr>Integrative Couple Treatment for Pathological Gambling (ICT-PG)</vt:lpstr>
      <vt:lpstr>Integrative Couple Treatment for  Pathological Gambling (ICT-PG)</vt:lpstr>
      <vt:lpstr>Sequence of sessions in ICT-PG</vt:lpstr>
      <vt:lpstr>ICT-PG Integrity</vt:lpstr>
      <vt:lpstr>Results: 18 month follow-up</vt:lpstr>
      <vt:lpstr>Présentation PowerPoint</vt:lpstr>
      <vt:lpstr>Présentation PowerPoint</vt:lpstr>
      <vt:lpstr>Présentation PowerPoint</vt:lpstr>
      <vt:lpstr>Présentation PowerPoint</vt:lpstr>
      <vt:lpstr>Gambling Symptom Assessment Scale (G-SAS)</vt:lpstr>
      <vt:lpstr>Impaired control over gambling (ICOG)</vt:lpstr>
      <vt:lpstr>Canadian Problem Gambling Index (CPGI) </vt:lpstr>
      <vt:lpstr>Dyadic Adjustment Scale (DAS-4) - Gamblers</vt:lpstr>
      <vt:lpstr>Dyadic Adjustment Scale (DAS-4) - Partners</vt:lpstr>
      <vt:lpstr>Psychiatric symptom index - Gamblers</vt:lpstr>
      <vt:lpstr>Psychiatric symptom index - Partners</vt:lpstr>
      <vt:lpstr>Group  discussion</vt:lpstr>
      <vt:lpstr>Group discussion</vt:lpstr>
    </vt:vector>
  </TitlesOfParts>
  <Company>UQTR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innovative modality for the treatment of gambler disorder: Integrative Couple Treatment for Pathological Gambling (ICT-PG)</dc:title>
  <dc:creator>Cote, Melissa</dc:creator>
  <cp:lastModifiedBy>Tremblay, Joël</cp:lastModifiedBy>
  <cp:revision>23</cp:revision>
  <dcterms:created xsi:type="dcterms:W3CDTF">2018-10-09T18:06:09Z</dcterms:created>
  <dcterms:modified xsi:type="dcterms:W3CDTF">2018-11-08T00:01:05Z</dcterms:modified>
</cp:coreProperties>
</file>